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9"/>
  </p:notesMasterIdLst>
  <p:sldIdLst>
    <p:sldId id="312" r:id="rId2"/>
    <p:sldId id="319" r:id="rId3"/>
    <p:sldId id="321" r:id="rId4"/>
    <p:sldId id="313" r:id="rId5"/>
    <p:sldId id="314" r:id="rId6"/>
    <p:sldId id="320" r:id="rId7"/>
    <p:sldId id="31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1" d="100"/>
          <a:sy n="101" d="100"/>
        </p:scale>
        <p:origin x="14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C2BBA-1EE7-4EEC-96F2-6DC11001CEB4}"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CF9EF-ED2A-4594-AF96-5F5E894AEC48}" type="slidenum">
              <a:rPr lang="en-US" smtClean="0"/>
              <a:t>‹#›</a:t>
            </a:fld>
            <a:endParaRPr lang="en-US"/>
          </a:p>
        </p:txBody>
      </p:sp>
    </p:spTree>
    <p:extLst>
      <p:ext uri="{BB962C8B-B14F-4D97-AF65-F5344CB8AC3E}">
        <p14:creationId xmlns:p14="http://schemas.microsoft.com/office/powerpoint/2010/main" val="659421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CF9EF-ED2A-4594-AF96-5F5E894AEC48}" type="slidenum">
              <a:rPr lang="en-US" smtClean="0"/>
              <a:t>3</a:t>
            </a:fld>
            <a:endParaRPr lang="en-US"/>
          </a:p>
        </p:txBody>
      </p:sp>
    </p:spTree>
    <p:extLst>
      <p:ext uri="{BB962C8B-B14F-4D97-AF65-F5344CB8AC3E}">
        <p14:creationId xmlns:p14="http://schemas.microsoft.com/office/powerpoint/2010/main" val="3838038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2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47224117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316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5801"/>
            <a:ext cx="7661275" cy="2057400"/>
          </a:xfrm>
        </p:spPr>
        <p:txBody>
          <a:bodyPr wrap="square"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4454237" y="2826326"/>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8316190" y="2826326"/>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1" y="3429001"/>
            <a:ext cx="3283527" cy="2380235"/>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Tree>
    <p:extLst>
      <p:ext uri="{BB962C8B-B14F-4D97-AF65-F5344CB8AC3E}">
        <p14:creationId xmlns:p14="http://schemas.microsoft.com/office/powerpoint/2010/main" val="4244063416"/>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6" y="685804"/>
            <a:ext cx="7661274" cy="2069086"/>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853487" y="1153397"/>
            <a:ext cx="2871788" cy="4499259"/>
          </a:xfrm>
        </p:spPr>
        <p:txBody>
          <a:bodyPr/>
          <a:lstStyle/>
          <a:p>
            <a:endParaRPr lang="en-US"/>
          </a:p>
        </p:txBody>
      </p:sp>
    </p:spTree>
    <p:extLst>
      <p:ext uri="{BB962C8B-B14F-4D97-AF65-F5344CB8AC3E}">
        <p14:creationId xmlns:p14="http://schemas.microsoft.com/office/powerpoint/2010/main" val="681575071"/>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Tree>
    <p:extLst>
      <p:ext uri="{BB962C8B-B14F-4D97-AF65-F5344CB8AC3E}">
        <p14:creationId xmlns:p14="http://schemas.microsoft.com/office/powerpoint/2010/main" val="1813020675"/>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138039"/>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1" y="3429000"/>
            <a:ext cx="5143501"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5143500"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6096000" y="1153397"/>
            <a:ext cx="5629275" cy="4499259"/>
          </a:xfrm>
        </p:spPr>
        <p:txBody>
          <a:bodyPr/>
          <a:lstStyle/>
          <a:p>
            <a:endParaRPr lang="en-US"/>
          </a:p>
        </p:txBody>
      </p:sp>
    </p:spTree>
    <p:extLst>
      <p:ext uri="{BB962C8B-B14F-4D97-AF65-F5344CB8AC3E}">
        <p14:creationId xmlns:p14="http://schemas.microsoft.com/office/powerpoint/2010/main" val="407245081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Sections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
        <p:nvSpPr>
          <p:cNvPr id="3" name="Picture Placeholder 11">
            <a:extLst>
              <a:ext uri="{FF2B5EF4-FFF2-40B4-BE49-F238E27FC236}">
                <a16:creationId xmlns:a16="http://schemas.microsoft.com/office/drawing/2014/main" id="{D96AF8D7-D3E5-B5C6-030A-DFBC5AEC7D00}"/>
              </a:ext>
            </a:extLst>
          </p:cNvPr>
          <p:cNvSpPr>
            <a:spLocks noGrp="1"/>
          </p:cNvSpPr>
          <p:nvPr>
            <p:ph type="pic" sz="quarter" idx="20"/>
          </p:nvPr>
        </p:nvSpPr>
        <p:spPr>
          <a:xfrm>
            <a:off x="592282" y="3616037"/>
            <a:ext cx="5503718" cy="2071901"/>
          </a:xfrm>
        </p:spPr>
        <p:txBody>
          <a:bodyPr/>
          <a:lstStyle/>
          <a:p>
            <a:endParaRPr lang="en-US"/>
          </a:p>
        </p:txBody>
      </p:sp>
    </p:spTree>
    <p:extLst>
      <p:ext uri="{BB962C8B-B14F-4D97-AF65-F5344CB8AC3E}">
        <p14:creationId xmlns:p14="http://schemas.microsoft.com/office/powerpoint/2010/main" val="371746879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D049-71FF-411B-BCE5-A051E826B136}"/>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C7692D-ABCF-997B-650B-266DF91A7F55}"/>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5FCE306B-148D-CE50-D43B-2DEE1378588F}"/>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E5411AD-3E1B-501F-B9F8-D0AAF3F5F5A2}"/>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837449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72686-CE9D-3B74-9DE2-86FB708C153F}"/>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D822D6-F437-1E07-DBC9-57FD732126F4}"/>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12AF305-6821-F7EE-9D30-6FE81EC2BC31}"/>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216217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91355101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D9625-ED1C-9C68-D8B9-B6502FCCB415}"/>
              </a:ext>
            </a:extLst>
          </p:cNvPr>
          <p:cNvSpPr>
            <a:spLocks noGrp="1"/>
          </p:cNvSpPr>
          <p:nvPr>
            <p:ph type="title"/>
          </p:nvPr>
        </p:nvSpPr>
        <p:spPr>
          <a:xfrm>
            <a:off x="838200" y="365523"/>
            <a:ext cx="10515600" cy="13251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293A9-2FAF-A155-DC7A-FE995344AE8C}"/>
              </a:ext>
            </a:extLst>
          </p:cNvPr>
          <p:cNvSpPr>
            <a:spLocks noGrp="1"/>
          </p:cNvSpPr>
          <p:nvPr>
            <p:ph type="body" idx="1"/>
          </p:nvPr>
        </p:nvSpPr>
        <p:spPr>
          <a:xfrm>
            <a:off x="838200" y="1825229"/>
            <a:ext cx="10515600" cy="43517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F1B5DE-B15D-9D1C-21D2-953FFCB007DA}"/>
              </a:ext>
            </a:extLst>
          </p:cNvPr>
          <p:cNvSpPr>
            <a:spLocks noGrp="1"/>
          </p:cNvSpPr>
          <p:nvPr>
            <p:ph type="sldNum" sz="quarter" idx="4"/>
          </p:nvPr>
        </p:nvSpPr>
        <p:spPr>
          <a:xfrm>
            <a:off x="11353800" y="323958"/>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grpSp>
        <p:nvGrpSpPr>
          <p:cNvPr id="7" name="Group">
            <a:extLst>
              <a:ext uri="{FF2B5EF4-FFF2-40B4-BE49-F238E27FC236}">
                <a16:creationId xmlns:a16="http://schemas.microsoft.com/office/drawing/2014/main" id="{2CC72135-826E-3084-1ACC-9293218F24EE}"/>
              </a:ext>
            </a:extLst>
          </p:cNvPr>
          <p:cNvGrpSpPr/>
          <p:nvPr userDrawn="1"/>
        </p:nvGrpSpPr>
        <p:grpSpPr>
          <a:xfrm>
            <a:off x="11350549" y="6275881"/>
            <a:ext cx="378619" cy="267073"/>
            <a:chOff x="0" y="0"/>
            <a:chExt cx="504824" cy="356095"/>
          </a:xfrm>
        </p:grpSpPr>
        <p:sp>
          <p:nvSpPr>
            <p:cNvPr id="8" name="Line">
              <a:extLst>
                <a:ext uri="{FF2B5EF4-FFF2-40B4-BE49-F238E27FC236}">
                  <a16:creationId xmlns:a16="http://schemas.microsoft.com/office/drawing/2014/main" id="{024BCD63-D1A0-9E6D-3EA4-16D1E0509D18}"/>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9" name="Line">
              <a:extLst>
                <a:ext uri="{FF2B5EF4-FFF2-40B4-BE49-F238E27FC236}">
                  <a16:creationId xmlns:a16="http://schemas.microsoft.com/office/drawing/2014/main" id="{3E483999-BF7F-A26B-845E-8C65CD948361}"/>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10" name="Line">
              <a:extLst>
                <a:ext uri="{FF2B5EF4-FFF2-40B4-BE49-F238E27FC236}">
                  <a16:creationId xmlns:a16="http://schemas.microsoft.com/office/drawing/2014/main" id="{B9696663-8271-B1D6-1A2F-9E2DDAA3DD5E}"/>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grpSp>
      <p:sp>
        <p:nvSpPr>
          <p:cNvPr id="11" name="textruta 3">
            <a:extLst>
              <a:ext uri="{FF2B5EF4-FFF2-40B4-BE49-F238E27FC236}">
                <a16:creationId xmlns:a16="http://schemas.microsoft.com/office/drawing/2014/main" id="{2DC00BBB-96D5-E144-A351-6386B4BABF32}"/>
              </a:ext>
            </a:extLst>
          </p:cNvPr>
          <p:cNvSpPr txBox="1"/>
          <p:nvPr userDrawn="1"/>
        </p:nvSpPr>
        <p:spPr>
          <a:xfrm>
            <a:off x="10707476" y="6260827"/>
            <a:ext cx="759780" cy="300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lvl1pPr>
              <a:lnSpc>
                <a:spcPct val="90000"/>
              </a:lnSpc>
              <a:spcBef>
                <a:spcPts val="600"/>
              </a:spcBef>
              <a:defRPr sz="2000">
                <a:solidFill>
                  <a:srgbClr val="000000"/>
                </a:solidFill>
              </a:defRPr>
            </a:lvl1pPr>
          </a:lstStyle>
          <a:p>
            <a:r>
              <a:rPr sz="1500" dirty="0"/>
              <a:t>NEXT</a:t>
            </a:r>
          </a:p>
        </p:txBody>
      </p:sp>
    </p:spTree>
    <p:extLst>
      <p:ext uri="{BB962C8B-B14F-4D97-AF65-F5344CB8AC3E}">
        <p14:creationId xmlns:p14="http://schemas.microsoft.com/office/powerpoint/2010/main" val="22766439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9" r:id="rId7"/>
    <p:sldLayoutId id="2147483680" r:id="rId8"/>
    <p:sldLayoutId id="2147483681" r:id="rId9"/>
    <p:sldLayoutId id="2147483682" r:id="rId1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92">
          <p15:clr>
            <a:srgbClr val="F26B43"/>
          </p15:clr>
        </p15:guide>
        <p15:guide id="3" orient="horz" pos="5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1C660B10-D622-7696-9B8F-A29742AFB9BC}"/>
              </a:ext>
            </a:extLst>
          </p:cNvPr>
          <p:cNvSpPr>
            <a:spLocks noGrp="1"/>
          </p:cNvSpPr>
          <p:nvPr>
            <p:ph type="title"/>
          </p:nvPr>
        </p:nvSpPr>
        <p:spPr>
          <a:xfrm>
            <a:off x="640080" y="325369"/>
            <a:ext cx="4368602" cy="1956841"/>
          </a:xfrm>
        </p:spPr>
        <p:txBody>
          <a:bodyPr vert="horz" lIns="91440" tIns="45720" rIns="91440" bIns="45720" rtlCol="0" anchor="b">
            <a:normAutofit/>
          </a:bodyPr>
          <a:lstStyle/>
          <a:p>
            <a:pPr defTabSz="914400"/>
            <a:r>
              <a:rPr lang="en-US" sz="4200" dirty="0">
                <a:latin typeface="+mj-lt"/>
              </a:rPr>
              <a:t>Network Engineering &amp; Design Project</a:t>
            </a:r>
          </a:p>
        </p:txBody>
      </p:sp>
      <p:sp>
        <p:nvSpPr>
          <p:cNvPr id="3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D0739B64-C005-FA51-D057-C4B59A15B6CE}"/>
              </a:ext>
            </a:extLst>
          </p:cNvPr>
          <p:cNvSpPr>
            <a:spLocks noGrp="1"/>
          </p:cNvSpPr>
          <p:nvPr>
            <p:ph type="body" sz="quarter" idx="16"/>
          </p:nvPr>
        </p:nvSpPr>
        <p:spPr>
          <a:xfrm>
            <a:off x="640080" y="2872899"/>
            <a:ext cx="4243589" cy="3320668"/>
          </a:xfrm>
        </p:spPr>
        <p:txBody>
          <a:bodyPr vert="horz" lIns="91440" tIns="45720" rIns="91440" bIns="45720" rtlCol="0">
            <a:normAutofit/>
          </a:bodyPr>
          <a:lstStyle/>
          <a:p>
            <a:pPr indent="-228600" defTabSz="914400">
              <a:spcBef>
                <a:spcPts val="1000"/>
              </a:spcBef>
              <a:buFont typeface="Arial" panose="020B0604020202020204" pitchFamily="34" charset="0"/>
              <a:buChar char="•"/>
            </a:pPr>
            <a:r>
              <a:rPr lang="en-US" sz="2200" dirty="0">
                <a:solidFill>
                  <a:schemeClr val="tx1"/>
                </a:solidFill>
              </a:rPr>
              <a:t>Presentation by </a:t>
            </a:r>
          </a:p>
          <a:p>
            <a:pPr defTabSz="914400">
              <a:spcBef>
                <a:spcPts val="1000"/>
              </a:spcBef>
            </a:pPr>
            <a:r>
              <a:rPr lang="en-US" sz="2200" dirty="0">
                <a:solidFill>
                  <a:schemeClr val="tx1"/>
                </a:solidFill>
              </a:rPr>
              <a:t>Group A</a:t>
            </a:r>
          </a:p>
        </p:txBody>
      </p:sp>
      <p:pic>
        <p:nvPicPr>
          <p:cNvPr id="6" name="Picture 5">
            <a:extLst>
              <a:ext uri="{FF2B5EF4-FFF2-40B4-BE49-F238E27FC236}">
                <a16:creationId xmlns:a16="http://schemas.microsoft.com/office/drawing/2014/main" id="{C65343DB-552B-4DA8-9AAE-8D8AEC2C5D14}"/>
              </a:ext>
            </a:extLst>
          </p:cNvPr>
          <p:cNvPicPr>
            <a:picLocks noChangeAspect="1"/>
          </p:cNvPicPr>
          <p:nvPr/>
        </p:nvPicPr>
        <p:blipFill rotWithShape="1">
          <a:blip r:embed="rId2"/>
          <a:srcRect l="18673" r="2515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A734E2EC-7405-2A62-940B-47EB7719F63E}"/>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B4E73946-9152-2148-B286-BEF1B04A8193}" type="slidenum">
              <a:rPr lang="en-US" sz="1200">
                <a:solidFill>
                  <a:srgbClr val="FFFFFF"/>
                </a:solidFill>
                <a:latin typeface="Calibri" panose="020F0502020204030204"/>
              </a:rPr>
              <a:pPr>
                <a:spcAft>
                  <a:spcPts val="600"/>
                </a:spcAft>
                <a:defRPr/>
              </a:pPr>
              <a:t>1</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83940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16">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Google Shape;413;p46">
            <a:extLst>
              <a:ext uri="{FF2B5EF4-FFF2-40B4-BE49-F238E27FC236}">
                <a16:creationId xmlns:a16="http://schemas.microsoft.com/office/drawing/2014/main" id="{55852C59-F053-0780-5332-49CD8A12DDB5}"/>
              </a:ext>
            </a:extLst>
          </p:cNvPr>
          <p:cNvSpPr txBox="1">
            <a:spLocks/>
          </p:cNvSpPr>
          <p:nvPr/>
        </p:nvSpPr>
        <p:spPr>
          <a:xfrm>
            <a:off x="838200" y="365125"/>
            <a:ext cx="10515600" cy="1325563"/>
          </a:xfrm>
          <a:prstGeom prst="rect">
            <a:avLst/>
          </a:prstGeom>
        </p:spPr>
        <p:txBody>
          <a:bodyPr spcFirstLastPara="1" vert="horz" lIns="91440" tIns="45720" rIns="91440" bIns="45720" rtlCol="0" anchor="ctr"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400">
              <a:spcAft>
                <a:spcPts val="600"/>
              </a:spcAft>
            </a:pPr>
            <a:br>
              <a:rPr lang="en-US" sz="2400" kern="1200">
                <a:solidFill>
                  <a:schemeClr val="tx1"/>
                </a:solidFill>
                <a:latin typeface="+mj-lt"/>
                <a:ea typeface="+mj-ea"/>
                <a:cs typeface="+mj-cs"/>
              </a:rPr>
            </a:br>
            <a:r>
              <a:rPr lang="en-US" sz="2400" kern="1200">
                <a:solidFill>
                  <a:schemeClr val="tx1"/>
                </a:solidFill>
                <a:latin typeface="+mj-lt"/>
                <a:ea typeface="+mj-ea"/>
                <a:cs typeface="+mj-cs"/>
              </a:rPr>
              <a:t>ANALYSING AND  LIST</a:t>
            </a:r>
          </a:p>
          <a:p>
            <a:pPr algn="ctr" defTabSz="914400">
              <a:spcAft>
                <a:spcPts val="600"/>
              </a:spcAft>
            </a:pPr>
            <a:r>
              <a:rPr lang="en-US" sz="2400" kern="1200">
                <a:solidFill>
                  <a:schemeClr val="tx1"/>
                </a:solidFill>
                <a:latin typeface="+mj-lt"/>
                <a:ea typeface="+mj-ea"/>
                <a:cs typeface="+mj-cs"/>
              </a:rPr>
              <a:t> THE REQUIRMENTS</a:t>
            </a:r>
          </a:p>
        </p:txBody>
      </p:sp>
      <p:pic>
        <p:nvPicPr>
          <p:cNvPr id="10" name="Picture 9">
            <a:extLst>
              <a:ext uri="{FF2B5EF4-FFF2-40B4-BE49-F238E27FC236}">
                <a16:creationId xmlns:a16="http://schemas.microsoft.com/office/drawing/2014/main" id="{DFBC3570-362E-6526-A9AD-02CDFAC217C7}"/>
              </a:ext>
            </a:extLst>
          </p:cNvPr>
          <p:cNvPicPr>
            <a:picLocks noChangeAspect="1"/>
          </p:cNvPicPr>
          <p:nvPr/>
        </p:nvPicPr>
        <p:blipFill rotWithShape="1">
          <a:blip r:embed="rId2"/>
          <a:srcRect l="4200" t="35084" b="30134"/>
          <a:stretch/>
        </p:blipFill>
        <p:spPr>
          <a:xfrm>
            <a:off x="2043863" y="1825625"/>
            <a:ext cx="8104273" cy="1468900"/>
          </a:xfrm>
          <a:prstGeom prst="rect">
            <a:avLst/>
          </a:prstGeom>
        </p:spPr>
      </p:pic>
      <p:sp>
        <p:nvSpPr>
          <p:cNvPr id="2" name="Rectangle 1">
            <a:extLst>
              <a:ext uri="{FF2B5EF4-FFF2-40B4-BE49-F238E27FC236}">
                <a16:creationId xmlns:a16="http://schemas.microsoft.com/office/drawing/2014/main" id="{46BBF44B-133B-26BC-5A65-1A636E1C1A46}"/>
              </a:ext>
            </a:extLst>
          </p:cNvPr>
          <p:cNvSpPr/>
          <p:nvPr/>
        </p:nvSpPr>
        <p:spPr>
          <a:xfrm>
            <a:off x="2145166" y="3558269"/>
            <a:ext cx="7125328" cy="1463862"/>
          </a:xfrm>
          <a:prstGeom prst="rect">
            <a:avLst/>
          </a:prstGeom>
          <a:noFill/>
        </p:spPr>
        <p:txBody>
          <a:bodyPr wrap="square" lIns="91440" tIns="45720" rIns="91440" bIns="45720">
            <a:spAutoFit/>
          </a:bodyPr>
          <a:lstStyle/>
          <a:p>
            <a:pPr marL="452628" indent="-452628" defTabSz="603504">
              <a:spcAft>
                <a:spcPts val="600"/>
              </a:spcAft>
              <a:buFont typeface="Wingdings" panose="05000000000000000000" pitchFamily="2" charset="2"/>
              <a:buChar char="Ø"/>
            </a:pPr>
            <a:r>
              <a:rPr lang="en-US" sz="1320" kern="1200">
                <a:ln w="0"/>
                <a:solidFill>
                  <a:schemeClr val="tx1"/>
                </a:solidFill>
                <a:effectLst>
                  <a:glow rad="63500">
                    <a:schemeClr val="accent3">
                      <a:satMod val="175000"/>
                      <a:alpha val="40000"/>
                    </a:schemeClr>
                  </a:glow>
                  <a:outerShdw blurRad="38100" dist="19050" dir="2700000" algn="tl" rotWithShape="0">
                    <a:schemeClr val="dk1">
                      <a:alpha val="40000"/>
                    </a:schemeClr>
                  </a:outerShdw>
                </a:effectLst>
                <a:latin typeface="+mn-lt"/>
                <a:ea typeface="+mn-ea"/>
                <a:cs typeface="+mn-cs"/>
              </a:rPr>
              <a:t>Description of the Requested Network</a:t>
            </a:r>
          </a:p>
          <a:p>
            <a:pPr defTabSz="603504">
              <a:spcAft>
                <a:spcPts val="600"/>
              </a:spcAft>
            </a:pPr>
            <a:endParaRPr lang="en-US" sz="1320" kern="1200">
              <a:ln w="0"/>
              <a:solidFill>
                <a:schemeClr val="tx1"/>
              </a:solidFill>
              <a:effectLst>
                <a:outerShdw blurRad="38100" dist="19050" dir="2700000" algn="tl" rotWithShape="0">
                  <a:schemeClr val="dk1">
                    <a:alpha val="40000"/>
                  </a:schemeClr>
                </a:outerShdw>
              </a:effectLst>
              <a:latin typeface="+mn-lt"/>
              <a:ea typeface="+mn-ea"/>
              <a:cs typeface="+mn-cs"/>
            </a:endParaRPr>
          </a:p>
          <a:p>
            <a:pPr marL="452628" indent="-452628" defTabSz="603504">
              <a:spcAft>
                <a:spcPts val="600"/>
              </a:spcAft>
              <a:buFont typeface="Arial" panose="020B0604020202020204" pitchFamily="34" charset="0"/>
              <a:buChar char="•"/>
            </a:pPr>
            <a:r>
              <a:rPr lang="en-US" sz="924" kern="100">
                <a:ln w="0"/>
                <a:solidFill>
                  <a:schemeClr val="tx1"/>
                </a:solidFill>
                <a:effectLst>
                  <a:glow rad="63500">
                    <a:schemeClr val="accent3">
                      <a:satMod val="175000"/>
                      <a:alpha val="40000"/>
                    </a:schemeClr>
                  </a:glow>
                  <a:outerShdw blurRad="38100" dist="19050" dir="2700000" algn="tl" rotWithShape="0">
                    <a:schemeClr val="dk1">
                      <a:alpha val="40000"/>
                    </a:schemeClr>
                  </a:outerShdw>
                </a:effectLst>
                <a:latin typeface="Arial" panose="020B0604020202020204" pitchFamily="34" charset="0"/>
                <a:ea typeface="+mn-ea"/>
                <a:cs typeface="Arial" panose="020B0604020202020204" pitchFamily="34" charset="0"/>
              </a:rPr>
              <a:t>The primary goal of the project is to establish a comprehensive network infrastructure that meets the evolving needs of Souq Al-Manama Business School's educational environment. This includes providing constant connectivity, facilitating access to digital resources, and supporting collaborative learning and research activities.</a:t>
            </a:r>
            <a:endParaRPr lang="en-US" sz="1320" kern="1200">
              <a:ln w="0"/>
              <a:solidFill>
                <a:schemeClr val="tx1"/>
              </a:solidFill>
              <a:effectLst>
                <a:outerShdw blurRad="38100" dist="19050" dir="2700000" algn="tl" rotWithShape="0">
                  <a:schemeClr val="dk1">
                    <a:alpha val="40000"/>
                  </a:schemeClr>
                </a:outerShdw>
              </a:effectLst>
              <a:latin typeface="+mn-lt"/>
              <a:ea typeface="+mn-ea"/>
              <a:cs typeface="+mn-cs"/>
            </a:endParaRPr>
          </a:p>
          <a:p>
            <a:pPr algn="ctr">
              <a:spcAft>
                <a:spcPts val="600"/>
              </a:spcAft>
            </a:pPr>
            <a:endParaRPr lang="en-US" sz="2000" b="0" cap="none" spc="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E3E07A94-D000-6AE1-762E-4BB4FE3AAAB6}"/>
              </a:ext>
            </a:extLst>
          </p:cNvPr>
          <p:cNvSpPr/>
          <p:nvPr/>
        </p:nvSpPr>
        <p:spPr>
          <a:xfrm>
            <a:off x="6254286" y="5174494"/>
            <a:ext cx="3640591" cy="1233030"/>
          </a:xfrm>
          <a:prstGeom prst="rect">
            <a:avLst/>
          </a:prstGeom>
          <a:noFill/>
        </p:spPr>
        <p:txBody>
          <a:bodyPr wrap="square" lIns="91440" tIns="45720" rIns="91440" bIns="45720">
            <a:spAutoFit/>
          </a:bodyPr>
          <a:lstStyle/>
          <a:p>
            <a:pPr marL="452628" indent="-452628" defTabSz="603504">
              <a:spcAft>
                <a:spcPts val="600"/>
              </a:spcAft>
              <a:buFont typeface="Wingdings" panose="05000000000000000000" pitchFamily="2" charset="2"/>
              <a:buChar char="Ø"/>
            </a:pPr>
            <a:r>
              <a:rPr lang="en-US" sz="1320" kern="1200">
                <a:ln w="0"/>
                <a:solidFill>
                  <a:schemeClr val="tx1"/>
                </a:solidFill>
                <a:effectLst>
                  <a:glow rad="63500">
                    <a:schemeClr val="accent3">
                      <a:satMod val="175000"/>
                      <a:alpha val="40000"/>
                    </a:schemeClr>
                  </a:glow>
                  <a:outerShdw blurRad="38100" dist="19050" dir="2700000" algn="tl" rotWithShape="0">
                    <a:schemeClr val="dk1">
                      <a:alpha val="40000"/>
                    </a:schemeClr>
                  </a:outerShdw>
                </a:effectLst>
                <a:latin typeface="+mn-lt"/>
                <a:ea typeface="+mn-ea"/>
                <a:cs typeface="+mn-cs"/>
              </a:rPr>
              <a:t>Business requirements</a:t>
            </a:r>
          </a:p>
          <a:p>
            <a:pPr defTabSz="603504">
              <a:spcAft>
                <a:spcPts val="600"/>
              </a:spcAft>
            </a:pPr>
            <a:endParaRPr lang="en-US" sz="1320" kern="1200">
              <a:ln w="0"/>
              <a:solidFill>
                <a:schemeClr val="tx1"/>
              </a:solidFill>
              <a:effectLst>
                <a:glow rad="63500">
                  <a:schemeClr val="accent3">
                    <a:satMod val="175000"/>
                    <a:alpha val="40000"/>
                  </a:schemeClr>
                </a:glow>
                <a:outerShdw blurRad="38100" dist="19050" dir="2700000" algn="tl" rotWithShape="0">
                  <a:schemeClr val="dk1">
                    <a:alpha val="40000"/>
                  </a:schemeClr>
                </a:outerShdw>
              </a:effectLst>
              <a:latin typeface="+mn-lt"/>
              <a:ea typeface="+mn-ea"/>
              <a:cs typeface="+mn-cs"/>
            </a:endParaRPr>
          </a:p>
          <a:p>
            <a:pPr marL="188595" indent="-188595" defTabSz="603504">
              <a:spcAft>
                <a:spcPts val="600"/>
              </a:spcAft>
              <a:buFont typeface="Arial" panose="020B0604020202020204" pitchFamily="34" charset="0"/>
              <a:buChar char="•"/>
            </a:pPr>
            <a:r>
              <a:rPr lang="en-US" sz="924" kern="1200">
                <a:ln w="0"/>
                <a:solidFill>
                  <a:schemeClr val="tx1"/>
                </a:solidFill>
                <a:effectLst>
                  <a:glow rad="63500">
                    <a:schemeClr val="accent3">
                      <a:satMod val="175000"/>
                      <a:alpha val="40000"/>
                    </a:schemeClr>
                  </a:glow>
                  <a:outerShdw blurRad="38100" dist="19050" dir="2700000" algn="tl" rotWithShape="0">
                    <a:schemeClr val="dk1">
                      <a:alpha val="40000"/>
                    </a:schemeClr>
                  </a:outerShdw>
                </a:effectLst>
                <a:latin typeface="+mn-lt"/>
                <a:ea typeface="+mn-ea"/>
                <a:cs typeface="+mn-cs"/>
              </a:rPr>
              <a:t>          Improve Academic Productivity</a:t>
            </a:r>
          </a:p>
          <a:p>
            <a:pPr marL="188595" indent="-188595" defTabSz="603504">
              <a:spcAft>
                <a:spcPts val="600"/>
              </a:spcAft>
              <a:buFont typeface="Arial" panose="020B0604020202020204" pitchFamily="34" charset="0"/>
              <a:buChar char="•"/>
            </a:pPr>
            <a:r>
              <a:rPr lang="en-US" sz="924" kern="1200">
                <a:ln w="0"/>
                <a:solidFill>
                  <a:schemeClr val="tx1"/>
                </a:solidFill>
                <a:effectLst>
                  <a:glow rad="63500">
                    <a:schemeClr val="accent3">
                      <a:satMod val="175000"/>
                      <a:alpha val="40000"/>
                    </a:schemeClr>
                  </a:glow>
                  <a:outerShdw blurRad="38100" dist="19050" dir="2700000" algn="tl" rotWithShape="0">
                    <a:schemeClr val="dk1">
                      <a:alpha val="40000"/>
                    </a:schemeClr>
                  </a:outerShdw>
                </a:effectLst>
                <a:latin typeface="+mn-lt"/>
                <a:ea typeface="+mn-ea"/>
                <a:cs typeface="+mn-cs"/>
              </a:rPr>
              <a:t>Enhance Souq Al-Manama Business School's Competitiveness</a:t>
            </a:r>
          </a:p>
          <a:p>
            <a:pPr marL="188595" indent="-188595" defTabSz="603504">
              <a:spcAft>
                <a:spcPts val="600"/>
              </a:spcAft>
              <a:buFont typeface="Arial" panose="020B0604020202020204" pitchFamily="34" charset="0"/>
              <a:buChar char="•"/>
            </a:pPr>
            <a:r>
              <a:rPr lang="en-US" sz="924" kern="1200">
                <a:ln w="0"/>
                <a:solidFill>
                  <a:schemeClr val="tx1"/>
                </a:solidFill>
                <a:effectLst>
                  <a:glow rad="63500">
                    <a:schemeClr val="accent3">
                      <a:satMod val="175000"/>
                      <a:alpha val="40000"/>
                    </a:schemeClr>
                  </a:glow>
                  <a:outerShdw blurRad="38100" dist="19050" dir="2700000" algn="tl" rotWithShape="0">
                    <a:schemeClr val="dk1">
                      <a:alpha val="40000"/>
                    </a:schemeClr>
                  </a:outerShdw>
                </a:effectLst>
                <a:latin typeface="+mn-lt"/>
                <a:ea typeface="+mn-ea"/>
                <a:cs typeface="+mn-cs"/>
              </a:rPr>
              <a:t>Increase Student Enrollment and Retention:</a:t>
            </a:r>
            <a:endParaRPr lang="en-US" sz="2000" b="0" cap="none" spc="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F60B42B0-0A1D-F18A-EDD1-45F0EC202BD0}"/>
              </a:ext>
            </a:extLst>
          </p:cNvPr>
          <p:cNvSpPr txBox="1"/>
          <p:nvPr/>
        </p:nvSpPr>
        <p:spPr>
          <a:xfrm>
            <a:off x="2580900" y="5194953"/>
            <a:ext cx="3025626" cy="1314142"/>
          </a:xfrm>
          <a:prstGeom prst="rect">
            <a:avLst/>
          </a:prstGeom>
          <a:noFill/>
        </p:spPr>
        <p:txBody>
          <a:bodyPr wrap="square">
            <a:spAutoFit/>
          </a:bodyPr>
          <a:lstStyle/>
          <a:p>
            <a:pPr marL="452628" indent="-452628" defTabSz="603504">
              <a:spcAft>
                <a:spcPts val="600"/>
              </a:spcAft>
              <a:buFont typeface="Wingdings" panose="05000000000000000000" pitchFamily="2" charset="2"/>
              <a:buChar char="Ø"/>
            </a:pPr>
            <a:r>
              <a:rPr lang="en-US" sz="1188" kern="1200">
                <a:ln w="0"/>
                <a:solidFill>
                  <a:schemeClr val="tx1"/>
                </a:solidFill>
                <a:effectLst>
                  <a:glow rad="63500">
                    <a:schemeClr val="accent3">
                      <a:satMod val="175000"/>
                      <a:alpha val="40000"/>
                    </a:schemeClr>
                  </a:glow>
                  <a:outerShdw blurRad="38100" dist="19050" dir="2700000" algn="tl" rotWithShape="0">
                    <a:schemeClr val="dk1">
                      <a:alpha val="40000"/>
                    </a:schemeClr>
                  </a:outerShdw>
                </a:effectLst>
                <a:latin typeface="+mn-lt"/>
                <a:ea typeface="+mn-ea"/>
                <a:cs typeface="+mn-cs"/>
              </a:rPr>
              <a:t>Technical Goals</a:t>
            </a:r>
          </a:p>
          <a:p>
            <a:pPr marL="188595" indent="-188595" defTabSz="603504">
              <a:spcAft>
                <a:spcPts val="600"/>
              </a:spcAft>
              <a:buFont typeface="Arial" panose="020B0604020202020204" pitchFamily="34" charset="0"/>
              <a:buChar char="•"/>
            </a:pPr>
            <a:r>
              <a:rPr lang="en-US" sz="1188" kern="1200">
                <a:ln w="0"/>
                <a:solidFill>
                  <a:schemeClr val="tx1"/>
                </a:solidFill>
                <a:effectLst>
                  <a:glow rad="63500">
                    <a:schemeClr val="accent3">
                      <a:satMod val="175000"/>
                      <a:alpha val="40000"/>
                    </a:schemeClr>
                  </a:glow>
                  <a:outerShdw blurRad="38100" dist="19050" dir="2700000" algn="tl" rotWithShape="0">
                    <a:schemeClr val="dk1">
                      <a:alpha val="40000"/>
                    </a:schemeClr>
                  </a:outerShdw>
                </a:effectLst>
                <a:latin typeface="+mn-lt"/>
                <a:ea typeface="+mn-ea"/>
                <a:cs typeface="+mn-cs"/>
              </a:rPr>
              <a:t>Enhanced Network Security</a:t>
            </a:r>
          </a:p>
          <a:p>
            <a:pPr marL="188595" indent="-188595" defTabSz="603504">
              <a:spcAft>
                <a:spcPts val="600"/>
              </a:spcAft>
              <a:buFont typeface="Arial" panose="020B0604020202020204" pitchFamily="34" charset="0"/>
              <a:buChar char="•"/>
            </a:pPr>
            <a:r>
              <a:rPr lang="en-US" sz="1188" kern="1200">
                <a:ln w="0"/>
                <a:solidFill>
                  <a:schemeClr val="tx1"/>
                </a:solidFill>
                <a:effectLst>
                  <a:glow rad="63500">
                    <a:schemeClr val="accent3">
                      <a:satMod val="175000"/>
                      <a:alpha val="40000"/>
                    </a:schemeClr>
                  </a:glow>
                  <a:outerShdw blurRad="38100" dist="19050" dir="2700000" algn="tl" rotWithShape="0">
                    <a:schemeClr val="dk1">
                      <a:alpha val="40000"/>
                    </a:schemeClr>
                  </a:outerShdw>
                </a:effectLst>
                <a:latin typeface="+mn-lt"/>
                <a:ea typeface="+mn-ea"/>
                <a:cs typeface="+mn-cs"/>
              </a:rPr>
              <a:t>Optimized Network Performance</a:t>
            </a:r>
          </a:p>
          <a:p>
            <a:pPr marL="188595" indent="-188595" defTabSz="603504">
              <a:spcAft>
                <a:spcPts val="600"/>
              </a:spcAft>
              <a:buFont typeface="Arial" panose="020B0604020202020204" pitchFamily="34" charset="0"/>
              <a:buChar char="•"/>
            </a:pPr>
            <a:r>
              <a:rPr lang="en-US" sz="1188" kern="1200">
                <a:ln w="0"/>
                <a:solidFill>
                  <a:schemeClr val="tx1"/>
                </a:solidFill>
                <a:effectLst>
                  <a:glow rad="63500">
                    <a:schemeClr val="accent3">
                      <a:satMod val="175000"/>
                      <a:alpha val="40000"/>
                    </a:schemeClr>
                  </a:glow>
                  <a:outerShdw blurRad="38100" dist="19050" dir="2700000" algn="tl" rotWithShape="0">
                    <a:schemeClr val="dk1">
                      <a:alpha val="40000"/>
                    </a:schemeClr>
                  </a:outerShdw>
                </a:effectLst>
                <a:latin typeface="+mn-lt"/>
                <a:ea typeface="+mn-ea"/>
                <a:cs typeface="+mn-cs"/>
              </a:rPr>
              <a:t>Scalable Network Architecture</a:t>
            </a:r>
          </a:p>
          <a:p>
            <a:pPr marL="188595" indent="-188595" defTabSz="603504">
              <a:spcAft>
                <a:spcPts val="600"/>
              </a:spcAft>
              <a:buFont typeface="Arial" panose="020B0604020202020204" pitchFamily="34" charset="0"/>
              <a:buChar char="•"/>
            </a:pPr>
            <a:r>
              <a:rPr lang="en-US" sz="1188" kern="1200">
                <a:ln w="0"/>
                <a:solidFill>
                  <a:schemeClr val="tx1"/>
                </a:solidFill>
                <a:effectLst>
                  <a:glow rad="63500">
                    <a:schemeClr val="accent3">
                      <a:satMod val="175000"/>
                      <a:alpha val="40000"/>
                    </a:schemeClr>
                  </a:glow>
                  <a:outerShdw blurRad="38100" dist="19050" dir="2700000" algn="tl" rotWithShape="0">
                    <a:schemeClr val="dk1">
                      <a:alpha val="40000"/>
                    </a:schemeClr>
                  </a:outerShdw>
                </a:effectLst>
                <a:latin typeface="+mn-lt"/>
                <a:ea typeface="+mn-ea"/>
                <a:cs typeface="+mn-cs"/>
              </a:rPr>
              <a:t>User-Friendly Design and High Availability</a:t>
            </a:r>
            <a:endParaRPr lang="en-US" sz="1800" b="0" cap="none" spc="0">
              <a:ln w="0"/>
              <a:solidFill>
                <a:schemeClr val="tx1"/>
              </a:solidFill>
              <a:effectLst>
                <a:glow rad="63500">
                  <a:schemeClr val="accent3">
                    <a:satMod val="175000"/>
                    <a:alpha val="40000"/>
                  </a:schemeClr>
                </a:glow>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3039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3" name="Rectangle 3092">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81B69D-C4AD-D7DF-49A4-C2ADFE3DC5C5}"/>
              </a:ext>
            </a:extLst>
          </p:cNvPr>
          <p:cNvSpPr/>
          <p:nvPr/>
        </p:nvSpPr>
        <p:spPr>
          <a:xfrm>
            <a:off x="532015" y="4495568"/>
            <a:ext cx="3861960" cy="190523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n w="22225">
                  <a:solidFill>
                    <a:schemeClr val="accent2"/>
                  </a:solidFill>
                  <a:prstDash val="solid"/>
                </a:ln>
                <a:latin typeface="+mj-lt"/>
                <a:ea typeface="+mj-ea"/>
                <a:cs typeface="+mj-cs"/>
              </a:rPr>
              <a:t>Design Analysis</a:t>
            </a:r>
          </a:p>
          <a:p>
            <a:pPr>
              <a:lnSpc>
                <a:spcPct val="90000"/>
              </a:lnSpc>
              <a:spcBef>
                <a:spcPct val="0"/>
              </a:spcBef>
              <a:spcAft>
                <a:spcPts val="600"/>
              </a:spcAft>
            </a:pPr>
            <a:endParaRPr lang="en-US" sz="3200" b="1" cap="none" spc="0" dirty="0">
              <a:ln w="22225">
                <a:solidFill>
                  <a:schemeClr val="accent2"/>
                </a:solidFill>
                <a:prstDash val="solid"/>
              </a:ln>
              <a:effectLst/>
              <a:latin typeface="+mj-lt"/>
              <a:ea typeface="+mj-ea"/>
              <a:cs typeface="+mj-cs"/>
            </a:endParaRPr>
          </a:p>
        </p:txBody>
      </p:sp>
      <p:sp>
        <p:nvSpPr>
          <p:cNvPr id="3092" name="Rectangle 309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4" name="Rectangle 309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Internal marketing, company goals promotion, using laptop and excel tables, Office workers are studying the infographic, the analysis of the evolutionary scale. Data analyst set flat vector modern">
            <a:extLst>
              <a:ext uri="{FF2B5EF4-FFF2-40B4-BE49-F238E27FC236}">
                <a16:creationId xmlns:a16="http://schemas.microsoft.com/office/drawing/2014/main" id="{6235A94F-853D-DD66-C28E-6781B9EECEE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1133488"/>
            <a:ext cx="5136795" cy="1887772"/>
          </a:xfrm>
          <a:prstGeom prst="rect">
            <a:avLst/>
          </a:prstGeom>
          <a:noFill/>
          <a:extLst>
            <a:ext uri="{909E8E84-426E-40DD-AFC4-6F175D3DCCD1}">
              <a14:hiddenFill xmlns:a14="http://schemas.microsoft.com/office/drawing/2010/main">
                <a:solidFill>
                  <a:srgbClr val="FFFFFF"/>
                </a:solidFill>
              </a14:hiddenFill>
            </a:ext>
          </a:extLst>
        </p:spPr>
      </p:pic>
      <p:sp>
        <p:nvSpPr>
          <p:cNvPr id="3096" name="Rectangle 309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5B733B-FF5C-715F-5734-6102AF58F63D}"/>
              </a:ext>
            </a:extLst>
          </p:cNvPr>
          <p:cNvSpPr/>
          <p:nvPr/>
        </p:nvSpPr>
        <p:spPr>
          <a:xfrm>
            <a:off x="5162719" y="4495568"/>
            <a:ext cx="6586915" cy="1905232"/>
          </a:xfrm>
          <a:prstGeom prst="rect">
            <a:avLst/>
          </a:prstGeom>
        </p:spPr>
        <p:txBody>
          <a:bodyPr vert="horz" lIns="91440" tIns="45720" rIns="91440" bIns="45720" rtlCol="0" anchor="ctr">
            <a:normAutofit/>
          </a:bodyPr>
          <a:lstStyle/>
          <a:p>
            <a:pPr marL="0" marR="0" indent="-228600">
              <a:lnSpc>
                <a:spcPct val="90000"/>
              </a:lnSpc>
              <a:spcBef>
                <a:spcPts val="0"/>
              </a:spcBef>
              <a:spcAft>
                <a:spcPts val="800"/>
              </a:spcAft>
              <a:buFont typeface="Arial" panose="020B0604020202020204" pitchFamily="34" charset="0"/>
              <a:buChar char="•"/>
            </a:pPr>
            <a:r>
              <a:rPr lang="en-US">
                <a:effectLst/>
              </a:rPr>
              <a:t>This summary table provides an overview of how each project requirement has been addressed in the design. It indicates whether the requirement has been met and specifies which aspect of the design fulfills this requirement. This allows for a clear and good evaluation of the design's alignment with project requirements.</a:t>
            </a:r>
          </a:p>
        </p:txBody>
      </p:sp>
      <p:graphicFrame>
        <p:nvGraphicFramePr>
          <p:cNvPr id="8" name="Table 7">
            <a:extLst>
              <a:ext uri="{FF2B5EF4-FFF2-40B4-BE49-F238E27FC236}">
                <a16:creationId xmlns:a16="http://schemas.microsoft.com/office/drawing/2014/main" id="{A8B0C0AE-C0AD-48A3-7B5B-4640176DDC1A}"/>
              </a:ext>
            </a:extLst>
          </p:cNvPr>
          <p:cNvGraphicFramePr>
            <a:graphicFrameLocks noGrp="1"/>
          </p:cNvGraphicFramePr>
          <p:nvPr>
            <p:extLst>
              <p:ext uri="{D42A27DB-BD31-4B8C-83A1-F6EECF244321}">
                <p14:modId xmlns:p14="http://schemas.microsoft.com/office/powerpoint/2010/main" val="1531204719"/>
              </p:ext>
            </p:extLst>
          </p:nvPr>
        </p:nvGraphicFramePr>
        <p:xfrm>
          <a:off x="6297264" y="530517"/>
          <a:ext cx="5376847" cy="3403308"/>
        </p:xfrm>
        <a:graphic>
          <a:graphicData uri="http://schemas.openxmlformats.org/drawingml/2006/table">
            <a:tbl>
              <a:tblPr firstRow="1" firstCol="1" bandRow="1">
                <a:noFill/>
                <a:tableStyleId>{46F890A9-2807-4EBB-B81D-B2AA78EC7F39}</a:tableStyleId>
              </a:tblPr>
              <a:tblGrid>
                <a:gridCol w="1922206">
                  <a:extLst>
                    <a:ext uri="{9D8B030D-6E8A-4147-A177-3AD203B41FA5}">
                      <a16:colId xmlns:a16="http://schemas.microsoft.com/office/drawing/2014/main" val="1636802184"/>
                    </a:ext>
                  </a:extLst>
                </a:gridCol>
                <a:gridCol w="1370692">
                  <a:extLst>
                    <a:ext uri="{9D8B030D-6E8A-4147-A177-3AD203B41FA5}">
                      <a16:colId xmlns:a16="http://schemas.microsoft.com/office/drawing/2014/main" val="2748583911"/>
                    </a:ext>
                  </a:extLst>
                </a:gridCol>
                <a:gridCol w="2083949">
                  <a:extLst>
                    <a:ext uri="{9D8B030D-6E8A-4147-A177-3AD203B41FA5}">
                      <a16:colId xmlns:a16="http://schemas.microsoft.com/office/drawing/2014/main" val="3358817528"/>
                    </a:ext>
                  </a:extLst>
                </a:gridCol>
              </a:tblGrid>
              <a:tr h="297342">
                <a:tc>
                  <a:txBody>
                    <a:bodyPr/>
                    <a:lstStyle/>
                    <a:p>
                      <a:pPr marL="0" marR="0">
                        <a:lnSpc>
                          <a:spcPct val="115000"/>
                        </a:lnSpc>
                        <a:spcBef>
                          <a:spcPts val="0"/>
                        </a:spcBef>
                        <a:spcAft>
                          <a:spcPts val="0"/>
                        </a:spcAft>
                      </a:pPr>
                      <a:r>
                        <a:rPr lang="en-US" sz="700" b="1" kern="100" cap="all" spc="60">
                          <a:solidFill>
                            <a:schemeClr val="tx1"/>
                          </a:solidFill>
                          <a:effectLst/>
                          <a:highlight>
                            <a:srgbClr val="0F9ED5"/>
                          </a:highlight>
                        </a:rPr>
                        <a:t>Requirement</a:t>
                      </a:r>
                      <a:endParaRPr lang="en-US" sz="700" b="1" kern="100" cap="all" spc="60">
                        <a:solidFill>
                          <a:schemeClr val="tx1"/>
                        </a:solidFill>
                        <a:effectLst/>
                        <a:highlight>
                          <a:srgbClr val="0F9ED5"/>
                        </a:highlight>
                        <a:latin typeface="Aptos" panose="020B0004020202020204" pitchFamily="34" charset="0"/>
                        <a:ea typeface="Aptos" panose="020B0004020202020204" pitchFamily="34" charset="0"/>
                        <a:cs typeface="Arial" panose="020B0604020202020204" pitchFamily="34" charset="0"/>
                      </a:endParaRPr>
                    </a:p>
                  </a:txBody>
                  <a:tcPr marL="43373" marR="43373" marT="57830" marB="57830" anchor="b">
                    <a:lnL w="12700" cmpd="sng">
                      <a:noFill/>
                    </a:lnL>
                    <a:lnR w="12700" cmpd="sng">
                      <a:noFill/>
                    </a:lnR>
                    <a:lnT w="12700" cmpd="sng">
                      <a:noFill/>
                    </a:lnT>
                    <a:lnB w="38100" cmpd="sng">
                      <a:noFill/>
                    </a:lnB>
                    <a:noFill/>
                  </a:tcPr>
                </a:tc>
                <a:tc>
                  <a:txBody>
                    <a:bodyPr/>
                    <a:lstStyle/>
                    <a:p>
                      <a:pPr marL="0" marR="0">
                        <a:lnSpc>
                          <a:spcPct val="115000"/>
                        </a:lnSpc>
                        <a:spcBef>
                          <a:spcPts val="0"/>
                        </a:spcBef>
                        <a:spcAft>
                          <a:spcPts val="0"/>
                        </a:spcAft>
                      </a:pPr>
                      <a:r>
                        <a:rPr lang="en-US" sz="700" b="1" kern="100" cap="all" spc="60">
                          <a:solidFill>
                            <a:schemeClr val="tx1"/>
                          </a:solidFill>
                          <a:effectLst/>
                          <a:highlight>
                            <a:srgbClr val="0F9ED5"/>
                          </a:highlight>
                        </a:rPr>
                        <a:t>Met (Yes/No)</a:t>
                      </a:r>
                      <a:endParaRPr lang="en-US" sz="700" b="1" kern="100" cap="all" spc="60">
                        <a:solidFill>
                          <a:schemeClr val="tx1"/>
                        </a:solidFill>
                        <a:effectLst/>
                        <a:highlight>
                          <a:srgbClr val="0F9ED5"/>
                        </a:highlight>
                        <a:latin typeface="Aptos" panose="020B0004020202020204" pitchFamily="34" charset="0"/>
                        <a:ea typeface="Aptos" panose="020B0004020202020204" pitchFamily="34" charset="0"/>
                        <a:cs typeface="Arial" panose="020B0604020202020204" pitchFamily="34" charset="0"/>
                      </a:endParaRPr>
                    </a:p>
                  </a:txBody>
                  <a:tcPr marL="43373" marR="43373" marT="57830" marB="57830" anchor="b">
                    <a:lnL w="12700" cmpd="sng">
                      <a:noFill/>
                    </a:lnL>
                    <a:lnR w="12700" cmpd="sng">
                      <a:noFill/>
                    </a:lnR>
                    <a:lnT w="12700" cmpd="sng">
                      <a:noFill/>
                    </a:lnT>
                    <a:lnB w="38100" cmpd="sng">
                      <a:noFill/>
                    </a:lnB>
                    <a:noFill/>
                  </a:tcPr>
                </a:tc>
                <a:tc>
                  <a:txBody>
                    <a:bodyPr/>
                    <a:lstStyle/>
                    <a:p>
                      <a:pPr marL="0" marR="0">
                        <a:lnSpc>
                          <a:spcPct val="115000"/>
                        </a:lnSpc>
                        <a:spcBef>
                          <a:spcPts val="0"/>
                        </a:spcBef>
                        <a:spcAft>
                          <a:spcPts val="0"/>
                        </a:spcAft>
                      </a:pPr>
                      <a:r>
                        <a:rPr lang="en-US" sz="700" b="1" kern="100" cap="all" spc="60">
                          <a:solidFill>
                            <a:schemeClr val="tx1"/>
                          </a:solidFill>
                          <a:effectLst/>
                          <a:highlight>
                            <a:srgbClr val="0F9ED5"/>
                          </a:highlight>
                        </a:rPr>
                        <a:t>Fulfilled by</a:t>
                      </a:r>
                      <a:endParaRPr lang="en-US" sz="700" b="1" kern="100" cap="all" spc="60">
                        <a:solidFill>
                          <a:schemeClr val="tx1"/>
                        </a:solidFill>
                        <a:effectLst/>
                        <a:highlight>
                          <a:srgbClr val="0F9ED5"/>
                        </a:highlight>
                        <a:latin typeface="Aptos" panose="020B0004020202020204" pitchFamily="34" charset="0"/>
                        <a:ea typeface="Aptos" panose="020B0004020202020204" pitchFamily="34" charset="0"/>
                        <a:cs typeface="Arial" panose="020B0604020202020204" pitchFamily="34" charset="0"/>
                      </a:endParaRPr>
                    </a:p>
                  </a:txBody>
                  <a:tcPr marL="43373" marR="43373" marT="57830" marB="57830" anchor="b">
                    <a:lnL w="12700" cmpd="sng">
                      <a:noFill/>
                    </a:lnL>
                    <a:lnR w="12700" cmpd="sng">
                      <a:noFill/>
                    </a:lnR>
                    <a:lnT w="12700" cmpd="sng">
                      <a:noFill/>
                    </a:lnT>
                    <a:lnB w="38100" cmpd="sng">
                      <a:noFill/>
                    </a:lnB>
                    <a:noFill/>
                  </a:tcPr>
                </a:tc>
                <a:extLst>
                  <a:ext uri="{0D108BD9-81ED-4DB2-BD59-A6C34878D82A}">
                    <a16:rowId xmlns:a16="http://schemas.microsoft.com/office/drawing/2014/main" val="3232093311"/>
                  </a:ext>
                </a:extLst>
              </a:tr>
              <a:tr h="289150">
                <a:tc>
                  <a:txBody>
                    <a:bodyPr/>
                    <a:lstStyle/>
                    <a:p>
                      <a:pPr marL="0" marR="0">
                        <a:lnSpc>
                          <a:spcPct val="115000"/>
                        </a:lnSpc>
                        <a:spcBef>
                          <a:spcPts val="0"/>
                        </a:spcBef>
                        <a:spcAft>
                          <a:spcPts val="0"/>
                        </a:spcAft>
                      </a:pPr>
                      <a:r>
                        <a:rPr lang="en-US" sz="700" b="1" kern="100" cap="none" spc="0">
                          <a:solidFill>
                            <a:schemeClr val="tx1"/>
                          </a:solidFill>
                          <a:effectLst/>
                          <a:highlight>
                            <a:srgbClr val="CAEDFB"/>
                          </a:highlight>
                        </a:rPr>
                        <a:t>Implement Company Structure</a:t>
                      </a:r>
                      <a:endParaRPr lang="en-US" sz="700" b="1" kern="100" cap="none" spc="0">
                        <a:solidFill>
                          <a:schemeClr val="tx1"/>
                        </a:solidFill>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ap="flat" cmpd="sng" algn="ctr">
                      <a:solidFill>
                        <a:schemeClr val="tx1"/>
                      </a:solidFill>
                      <a:prstDash val="solid"/>
                    </a:lnL>
                    <a:lnR w="12700" cmpd="sng">
                      <a:noFill/>
                      <a:prstDash val="solid"/>
                    </a:lnR>
                    <a:lnT w="38100" cmpd="sng">
                      <a:noFill/>
                    </a:lnT>
                    <a:lnB w="12700" cmpd="sng">
                      <a:noFill/>
                      <a:prstDash val="solid"/>
                    </a:lnB>
                    <a:noFill/>
                  </a:tcPr>
                </a:tc>
                <a:tc>
                  <a:txBody>
                    <a:bodyPr/>
                    <a:lstStyle/>
                    <a:p>
                      <a:pPr marL="0" marR="0">
                        <a:lnSpc>
                          <a:spcPct val="115000"/>
                        </a:lnSpc>
                        <a:spcBef>
                          <a:spcPts val="0"/>
                        </a:spcBef>
                        <a:spcAft>
                          <a:spcPts val="0"/>
                        </a:spcAft>
                      </a:pPr>
                      <a:r>
                        <a:rPr lang="en-US" sz="1000" kern="100" cap="none" spc="0">
                          <a:solidFill>
                            <a:schemeClr val="tx1"/>
                          </a:solidFill>
                          <a:effectLst/>
                          <a:highlight>
                            <a:srgbClr val="CAEDFB"/>
                          </a:highlight>
                        </a:rPr>
                        <a:t>Yes</a:t>
                      </a:r>
                      <a:endParaRPr lang="en-US" sz="1000" kern="100" cap="none" spc="0">
                        <a:solidFill>
                          <a:schemeClr val="tx1"/>
                        </a:solidFill>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mpd="sng">
                      <a:noFill/>
                      <a:prstDash val="solid"/>
                    </a:lnL>
                    <a:lnR w="12700" cmpd="sng">
                      <a:noFill/>
                      <a:prstDash val="solid"/>
                    </a:lnR>
                    <a:lnT w="38100" cmpd="sng">
                      <a:noFill/>
                    </a:lnT>
                    <a:lnB w="12700" cmpd="sng">
                      <a:noFill/>
                      <a:prstDash val="solid"/>
                    </a:lnB>
                    <a:noFill/>
                  </a:tcPr>
                </a:tc>
                <a:tc>
                  <a:txBody>
                    <a:bodyPr/>
                    <a:lstStyle/>
                    <a:p>
                      <a:pPr marL="0" marR="0">
                        <a:lnSpc>
                          <a:spcPct val="115000"/>
                        </a:lnSpc>
                        <a:spcBef>
                          <a:spcPts val="0"/>
                        </a:spcBef>
                        <a:spcAft>
                          <a:spcPts val="0"/>
                        </a:spcAft>
                      </a:pPr>
                      <a:r>
                        <a:rPr lang="en-US" sz="1000" kern="100" cap="none" spc="0">
                          <a:solidFill>
                            <a:schemeClr val="tx1"/>
                          </a:solidFill>
                          <a:effectLst/>
                          <a:highlight>
                            <a:srgbClr val="CAEDFB"/>
                          </a:highlight>
                        </a:rPr>
                        <a:t>Cisco Packet Tracer Simulation</a:t>
                      </a:r>
                      <a:endParaRPr lang="en-US" sz="1000" kern="100" cap="none" spc="0">
                        <a:solidFill>
                          <a:schemeClr val="tx1"/>
                        </a:solidFill>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943981857"/>
                  </a:ext>
                </a:extLst>
              </a:tr>
              <a:tr h="485016">
                <a:tc>
                  <a:txBody>
                    <a:bodyPr/>
                    <a:lstStyle/>
                    <a:p>
                      <a:pPr marL="0" marR="0">
                        <a:lnSpc>
                          <a:spcPct val="115000"/>
                        </a:lnSpc>
                        <a:spcBef>
                          <a:spcPts val="0"/>
                        </a:spcBef>
                        <a:spcAft>
                          <a:spcPts val="0"/>
                        </a:spcAft>
                      </a:pPr>
                      <a:r>
                        <a:rPr lang="en-US" sz="700" b="1" kern="100" cap="none" spc="0">
                          <a:solidFill>
                            <a:schemeClr val="tx1"/>
                          </a:solidFill>
                          <a:effectLst/>
                        </a:rPr>
                        <a:t>Multiple Switches and VLANs</a:t>
                      </a:r>
                      <a:endParaRPr lang="en-US" sz="7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US" sz="1000" kern="100" cap="none" spc="0">
                          <a:solidFill>
                            <a:schemeClr val="tx1"/>
                          </a:solidFill>
                          <a:effectLst/>
                        </a:rPr>
                        <a:t>Yes</a:t>
                      </a:r>
                      <a:endParaRPr lang="en-US" sz="10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US" sz="1000" kern="100" cap="none" spc="0">
                          <a:solidFill>
                            <a:schemeClr val="tx1"/>
                          </a:solidFill>
                          <a:effectLst/>
                        </a:rPr>
                        <a:t>Utilization of Switches and VLANs</a:t>
                      </a:r>
                      <a:endParaRPr lang="en-US" sz="10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178951718"/>
                  </a:ext>
                </a:extLst>
              </a:tr>
              <a:tr h="485016">
                <a:tc>
                  <a:txBody>
                    <a:bodyPr/>
                    <a:lstStyle/>
                    <a:p>
                      <a:pPr marL="0" marR="0">
                        <a:lnSpc>
                          <a:spcPct val="115000"/>
                        </a:lnSpc>
                        <a:spcBef>
                          <a:spcPts val="0"/>
                        </a:spcBef>
                        <a:spcAft>
                          <a:spcPts val="0"/>
                        </a:spcAft>
                      </a:pPr>
                      <a:r>
                        <a:rPr lang="en-US" sz="700" b="1" kern="100" cap="none" spc="0">
                          <a:solidFill>
                            <a:schemeClr val="tx1"/>
                          </a:solidFill>
                          <a:effectLst/>
                          <a:highlight>
                            <a:srgbClr val="CAEDFB"/>
                          </a:highlight>
                        </a:rPr>
                        <a:t>Routing Between VLANs/Branches</a:t>
                      </a:r>
                      <a:endParaRPr lang="en-US" sz="700" b="1" kern="100" cap="none" spc="0">
                        <a:solidFill>
                          <a:schemeClr val="tx1"/>
                        </a:solidFill>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marL="0" marR="0">
                        <a:lnSpc>
                          <a:spcPct val="115000"/>
                        </a:lnSpc>
                        <a:spcBef>
                          <a:spcPts val="0"/>
                        </a:spcBef>
                        <a:spcAft>
                          <a:spcPts val="0"/>
                        </a:spcAft>
                      </a:pPr>
                      <a:r>
                        <a:rPr lang="en-US" sz="1000" kern="100" cap="none" spc="0">
                          <a:solidFill>
                            <a:schemeClr val="tx1"/>
                          </a:solidFill>
                          <a:effectLst/>
                          <a:highlight>
                            <a:srgbClr val="CAEDFB"/>
                          </a:highlight>
                        </a:rPr>
                        <a:t>Yes</a:t>
                      </a:r>
                      <a:endParaRPr lang="en-US" sz="1000" kern="100" cap="none" spc="0">
                        <a:solidFill>
                          <a:schemeClr val="tx1"/>
                        </a:solidFill>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15000"/>
                        </a:lnSpc>
                        <a:spcBef>
                          <a:spcPts val="0"/>
                        </a:spcBef>
                        <a:spcAft>
                          <a:spcPts val="0"/>
                        </a:spcAft>
                      </a:pPr>
                      <a:r>
                        <a:rPr lang="en-US" sz="1000" kern="100" cap="none" spc="0">
                          <a:solidFill>
                            <a:schemeClr val="tx1"/>
                          </a:solidFill>
                          <a:effectLst/>
                          <a:highlight>
                            <a:srgbClr val="CAEDFB"/>
                          </a:highlight>
                        </a:rPr>
                        <a:t>Router-on-Stick Architecture and OSPF Routing</a:t>
                      </a:r>
                      <a:endParaRPr lang="en-US" sz="1000" kern="100" cap="none" spc="0">
                        <a:solidFill>
                          <a:schemeClr val="tx1"/>
                        </a:solidFill>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94864215"/>
                  </a:ext>
                </a:extLst>
              </a:tr>
              <a:tr h="680884">
                <a:tc>
                  <a:txBody>
                    <a:bodyPr/>
                    <a:lstStyle/>
                    <a:p>
                      <a:pPr marL="0" marR="0">
                        <a:lnSpc>
                          <a:spcPct val="115000"/>
                        </a:lnSpc>
                        <a:spcBef>
                          <a:spcPts val="0"/>
                        </a:spcBef>
                        <a:spcAft>
                          <a:spcPts val="0"/>
                        </a:spcAft>
                      </a:pPr>
                      <a:r>
                        <a:rPr lang="en-US" sz="700" b="1" kern="100" cap="none" spc="0">
                          <a:solidFill>
                            <a:schemeClr val="tx1"/>
                          </a:solidFill>
                          <a:effectLst/>
                        </a:rPr>
                        <a:t>Firewall Implementation</a:t>
                      </a:r>
                      <a:endParaRPr lang="en-US" sz="7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US" sz="1000" kern="100" cap="none" spc="0">
                          <a:solidFill>
                            <a:schemeClr val="tx1"/>
                          </a:solidFill>
                          <a:effectLst/>
                        </a:rPr>
                        <a:t>Yes</a:t>
                      </a:r>
                      <a:endParaRPr lang="en-US" sz="10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US" sz="1000" kern="100" cap="none" spc="0">
                          <a:solidFill>
                            <a:schemeClr val="tx1"/>
                          </a:solidFill>
                          <a:effectLst/>
                        </a:rPr>
                        <a:t>Integration of Host-Based Firewall and Network-Based Firewall</a:t>
                      </a:r>
                      <a:endParaRPr lang="en-US" sz="10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172833928"/>
                  </a:ext>
                </a:extLst>
              </a:tr>
              <a:tr h="485016">
                <a:tc>
                  <a:txBody>
                    <a:bodyPr/>
                    <a:lstStyle/>
                    <a:p>
                      <a:pPr marL="0" marR="0">
                        <a:lnSpc>
                          <a:spcPct val="115000"/>
                        </a:lnSpc>
                        <a:spcBef>
                          <a:spcPts val="0"/>
                        </a:spcBef>
                        <a:spcAft>
                          <a:spcPts val="0"/>
                        </a:spcAft>
                      </a:pPr>
                      <a:r>
                        <a:rPr lang="en-US" sz="700" b="1" kern="100" cap="none" spc="0">
                          <a:solidFill>
                            <a:schemeClr val="tx1"/>
                          </a:solidFill>
                          <a:effectLst/>
                          <a:highlight>
                            <a:srgbClr val="CAEDFB"/>
                          </a:highlight>
                        </a:rPr>
                        <a:t>Network Management</a:t>
                      </a:r>
                      <a:endParaRPr lang="en-US" sz="700" b="1" kern="100" cap="none" spc="0">
                        <a:solidFill>
                          <a:schemeClr val="tx1"/>
                        </a:solidFill>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marL="0" marR="0">
                        <a:lnSpc>
                          <a:spcPct val="115000"/>
                        </a:lnSpc>
                        <a:spcBef>
                          <a:spcPts val="0"/>
                        </a:spcBef>
                        <a:spcAft>
                          <a:spcPts val="0"/>
                        </a:spcAft>
                      </a:pPr>
                      <a:r>
                        <a:rPr lang="en-US" sz="1000" kern="100" cap="none" spc="0">
                          <a:solidFill>
                            <a:schemeClr val="tx1"/>
                          </a:solidFill>
                          <a:effectLst/>
                          <a:highlight>
                            <a:srgbClr val="CAEDFB"/>
                          </a:highlight>
                        </a:rPr>
                        <a:t>Yes</a:t>
                      </a:r>
                      <a:endParaRPr lang="en-US" sz="1000" kern="100" cap="none" spc="0">
                        <a:solidFill>
                          <a:schemeClr val="tx1"/>
                        </a:solidFill>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15000"/>
                        </a:lnSpc>
                        <a:spcBef>
                          <a:spcPts val="0"/>
                        </a:spcBef>
                        <a:spcAft>
                          <a:spcPts val="0"/>
                        </a:spcAft>
                      </a:pPr>
                      <a:r>
                        <a:rPr lang="en-US" sz="1000" kern="100" cap="none" spc="0" dirty="0">
                          <a:solidFill>
                            <a:schemeClr val="tx1"/>
                          </a:solidFill>
                          <a:effectLst/>
                          <a:highlight>
                            <a:srgbClr val="CAEDFB"/>
                          </a:highlight>
                        </a:rPr>
                        <a:t>Integration of SNMP, Syslog, TFTP, NTP, AAA</a:t>
                      </a:r>
                      <a:endParaRPr lang="en-US" sz="1000" kern="100" cap="none" spc="0" dirty="0">
                        <a:solidFill>
                          <a:schemeClr val="tx1"/>
                        </a:solidFill>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304332501"/>
                  </a:ext>
                </a:extLst>
              </a:tr>
              <a:tr h="680884">
                <a:tc>
                  <a:txBody>
                    <a:bodyPr/>
                    <a:lstStyle/>
                    <a:p>
                      <a:pPr marL="0" marR="0">
                        <a:lnSpc>
                          <a:spcPct val="115000"/>
                        </a:lnSpc>
                        <a:spcBef>
                          <a:spcPts val="0"/>
                        </a:spcBef>
                        <a:spcAft>
                          <a:spcPts val="0"/>
                        </a:spcAft>
                      </a:pPr>
                      <a:r>
                        <a:rPr lang="en-US" sz="700" b="1" kern="100" cap="none" spc="0">
                          <a:solidFill>
                            <a:schemeClr val="tx1"/>
                          </a:solidFill>
                          <a:effectLst/>
                        </a:rPr>
                        <a:t>Network Connectivity Verification</a:t>
                      </a:r>
                      <a:endParaRPr lang="en-US" sz="700" b="1"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US" sz="1000" kern="100" cap="none" spc="0">
                          <a:solidFill>
                            <a:schemeClr val="tx1"/>
                          </a:solidFill>
                          <a:effectLst/>
                        </a:rPr>
                        <a:t>Yes</a:t>
                      </a:r>
                      <a:endParaRPr lang="en-US" sz="1000" kern="100" cap="none" spc="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US" sz="1000" kern="100" cap="none" spc="0" dirty="0">
                          <a:solidFill>
                            <a:schemeClr val="tx1"/>
                          </a:solidFill>
                          <a:effectLst/>
                        </a:rPr>
                        <a:t>Successful execution of ping, show IP route, and show VLAN brief commands</a:t>
                      </a:r>
                      <a:endParaRPr lang="en-US" sz="1000" kern="100" cap="none" spc="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43373" marR="43373" marT="0" marB="57830">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796393992"/>
                  </a:ext>
                </a:extLst>
              </a:tr>
            </a:tbl>
          </a:graphicData>
        </a:graphic>
      </p:graphicFrame>
    </p:spTree>
    <p:extLst>
      <p:ext uri="{BB962C8B-B14F-4D97-AF65-F5344CB8AC3E}">
        <p14:creationId xmlns:p14="http://schemas.microsoft.com/office/powerpoint/2010/main" val="3835997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41042C-C63E-53AD-7507-255D6DC6986D}"/>
              </a:ext>
            </a:extLst>
          </p:cNvPr>
          <p:cNvSpPr/>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cap="none" spc="0">
                <a:ln w="6600">
                  <a:solidFill>
                    <a:schemeClr val="accent2"/>
                  </a:solidFill>
                  <a:prstDash val="solid"/>
                </a:ln>
                <a:effectLst>
                  <a:outerShdw dist="38100" dir="2700000" algn="tl" rotWithShape="0">
                    <a:schemeClr val="accent2"/>
                  </a:outerShdw>
                </a:effectLst>
                <a:latin typeface="+mj-lt"/>
                <a:ea typeface="+mj-ea"/>
                <a:cs typeface="+mj-cs"/>
              </a:rPr>
              <a:t>Requirements and Architecture </a:t>
            </a:r>
          </a:p>
        </p:txBody>
      </p:sp>
      <p:sp>
        <p:nvSpPr>
          <p:cNvPr id="5" name="Text Placeholder 4">
            <a:extLst>
              <a:ext uri="{FF2B5EF4-FFF2-40B4-BE49-F238E27FC236}">
                <a16:creationId xmlns:a16="http://schemas.microsoft.com/office/drawing/2014/main" id="{C5F8DE64-3829-16A2-1D3C-46A0C987ED94}"/>
              </a:ext>
            </a:extLst>
          </p:cNvPr>
          <p:cNvSpPr>
            <a:spLocks noGrp="1"/>
          </p:cNvSpPr>
          <p:nvPr>
            <p:ph type="body" sz="quarter" idx="14"/>
          </p:nvPr>
        </p:nvSpPr>
        <p:spPr>
          <a:xfrm>
            <a:off x="838200" y="2333297"/>
            <a:ext cx="4619621" cy="3843666"/>
          </a:xfrm>
        </p:spPr>
        <p:txBody>
          <a:bodyPr vert="horz" lIns="91440" tIns="45720" rIns="91440" bIns="45720" rtlCol="0">
            <a:normAutofit/>
          </a:bodyPr>
          <a:lstStyle/>
          <a:p>
            <a:pPr marL="285750" indent="-228600" defTabSz="914400">
              <a:buFont typeface="Arial" panose="020B0604020202020204" pitchFamily="34" charset="0"/>
              <a:buChar char="•"/>
            </a:pPr>
            <a:r>
              <a:rPr lang="en-US" sz="1700">
                <a:solidFill>
                  <a:schemeClr val="tx1"/>
                </a:solidFill>
              </a:rPr>
              <a:t>We will install 20 high-performance student computers and one instructor computer in each lab, all connected to a secure local area network (LAN). Each research room will be equipped with four advanced computers, also connected to the LAN. Our solution guarantees high-speed internet access, with a Wi-Fi network capable of supporting 60+ users simultaneously. We propose a centralized network storage system that offers good space for data sharing and backups. The servers we install will be powerful enough to handle all computational tasks required by the labs and research rooms.</a:t>
            </a:r>
          </a:p>
        </p:txBody>
      </p:sp>
      <p:pic>
        <p:nvPicPr>
          <p:cNvPr id="10" name="Picture 9">
            <a:extLst>
              <a:ext uri="{FF2B5EF4-FFF2-40B4-BE49-F238E27FC236}">
                <a16:creationId xmlns:a16="http://schemas.microsoft.com/office/drawing/2014/main" id="{2D3BC745-8EED-36F8-D3DE-6A8E79EC648B}"/>
              </a:ext>
            </a:extLst>
          </p:cNvPr>
          <p:cNvPicPr>
            <a:picLocks noChangeAspect="1"/>
          </p:cNvPicPr>
          <p:nvPr/>
        </p:nvPicPr>
        <p:blipFill rotWithShape="1">
          <a:blip r:embed="rId2"/>
          <a:srcRect l="15182" r="2678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Slide Number Placeholder 2">
            <a:extLst>
              <a:ext uri="{FF2B5EF4-FFF2-40B4-BE49-F238E27FC236}">
                <a16:creationId xmlns:a16="http://schemas.microsoft.com/office/drawing/2014/main" id="{73169696-247D-EBC1-8C2E-C7FC0F79BE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B4E73946-9152-2148-B286-BEF1B04A8193}"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092199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Arc 2068">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31AA2FA0-7D0D-0721-764F-86A41D0A209C}"/>
              </a:ext>
            </a:extLst>
          </p:cNvPr>
          <p:cNvPicPr>
            <a:picLocks noChangeAspect="1"/>
          </p:cNvPicPr>
          <p:nvPr/>
        </p:nvPicPr>
        <p:blipFill rotWithShape="1">
          <a:blip r:embed="rId2"/>
          <a:srcRect b="6638"/>
          <a:stretch/>
        </p:blipFill>
        <p:spPr>
          <a:xfrm>
            <a:off x="-14577" y="3643"/>
            <a:ext cx="12188952" cy="3425358"/>
          </a:xfrm>
          <a:prstGeom prst="rect">
            <a:avLst/>
          </a:prstGeom>
        </p:spPr>
      </p:pic>
      <p:sp>
        <p:nvSpPr>
          <p:cNvPr id="10" name="Title 9">
            <a:extLst>
              <a:ext uri="{FF2B5EF4-FFF2-40B4-BE49-F238E27FC236}">
                <a16:creationId xmlns:a16="http://schemas.microsoft.com/office/drawing/2014/main" id="{B1731A73-AE50-5BD5-E25E-2D3854A756DE}"/>
              </a:ext>
            </a:extLst>
          </p:cNvPr>
          <p:cNvSpPr>
            <a:spLocks noGrp="1"/>
          </p:cNvSpPr>
          <p:nvPr>
            <p:ph type="title"/>
          </p:nvPr>
        </p:nvSpPr>
        <p:spPr>
          <a:xfrm>
            <a:off x="466725" y="685801"/>
            <a:ext cx="7661275" cy="1016784"/>
          </a:xfrm>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Network Diagram </a:t>
            </a:r>
          </a:p>
        </p:txBody>
      </p:sp>
      <p:pic>
        <p:nvPicPr>
          <p:cNvPr id="11" name="Picture 10">
            <a:extLst>
              <a:ext uri="{FF2B5EF4-FFF2-40B4-BE49-F238E27FC236}">
                <a16:creationId xmlns:a16="http://schemas.microsoft.com/office/drawing/2014/main" id="{0EBFBCAA-3D8C-0BF3-A3F3-E225E71B5906}"/>
              </a:ext>
            </a:extLst>
          </p:cNvPr>
          <p:cNvPicPr>
            <a:picLocks noChangeAspect="1"/>
          </p:cNvPicPr>
          <p:nvPr/>
        </p:nvPicPr>
        <p:blipFill>
          <a:blip r:embed="rId3"/>
          <a:stretch>
            <a:fillRect/>
          </a:stretch>
        </p:blipFill>
        <p:spPr>
          <a:xfrm>
            <a:off x="6198770" y="3430259"/>
            <a:ext cx="5887411" cy="3157937"/>
          </a:xfrm>
          <a:prstGeom prst="rect">
            <a:avLst/>
          </a:prstGeom>
        </p:spPr>
      </p:pic>
      <p:graphicFrame>
        <p:nvGraphicFramePr>
          <p:cNvPr id="12" name="Table 11">
            <a:extLst>
              <a:ext uri="{FF2B5EF4-FFF2-40B4-BE49-F238E27FC236}">
                <a16:creationId xmlns:a16="http://schemas.microsoft.com/office/drawing/2014/main" id="{D85C35C6-BA9F-7457-29D9-D6338A7CFBE3}"/>
              </a:ext>
            </a:extLst>
          </p:cNvPr>
          <p:cNvGraphicFramePr>
            <a:graphicFrameLocks noGrp="1"/>
          </p:cNvGraphicFramePr>
          <p:nvPr>
            <p:extLst>
              <p:ext uri="{D42A27DB-BD31-4B8C-83A1-F6EECF244321}">
                <p14:modId xmlns:p14="http://schemas.microsoft.com/office/powerpoint/2010/main" val="3195022270"/>
              </p:ext>
            </p:extLst>
          </p:nvPr>
        </p:nvGraphicFramePr>
        <p:xfrm>
          <a:off x="227330" y="4911938"/>
          <a:ext cx="5868670" cy="1387729"/>
        </p:xfrm>
        <a:graphic>
          <a:graphicData uri="http://schemas.openxmlformats.org/drawingml/2006/table">
            <a:tbl>
              <a:tblPr firstRow="1" firstCol="1" bandRow="1"/>
              <a:tblGrid>
                <a:gridCol w="1955800">
                  <a:extLst>
                    <a:ext uri="{9D8B030D-6E8A-4147-A177-3AD203B41FA5}">
                      <a16:colId xmlns:a16="http://schemas.microsoft.com/office/drawing/2014/main" val="872165563"/>
                    </a:ext>
                  </a:extLst>
                </a:gridCol>
                <a:gridCol w="2970530">
                  <a:extLst>
                    <a:ext uri="{9D8B030D-6E8A-4147-A177-3AD203B41FA5}">
                      <a16:colId xmlns:a16="http://schemas.microsoft.com/office/drawing/2014/main" val="1985495431"/>
                    </a:ext>
                  </a:extLst>
                </a:gridCol>
                <a:gridCol w="942340">
                  <a:extLst>
                    <a:ext uri="{9D8B030D-6E8A-4147-A177-3AD203B41FA5}">
                      <a16:colId xmlns:a16="http://schemas.microsoft.com/office/drawing/2014/main" val="1699487363"/>
                    </a:ext>
                  </a:extLst>
                </a:gridCol>
              </a:tblGrid>
              <a:tr h="0">
                <a:tc>
                  <a:txBody>
                    <a:bodyPr/>
                    <a:lstStyle/>
                    <a:p>
                      <a:pPr marL="0" marR="0">
                        <a:lnSpc>
                          <a:spcPct val="115000"/>
                        </a:lnSpc>
                        <a:spcBef>
                          <a:spcPts val="0"/>
                        </a:spcBef>
                        <a:spcAft>
                          <a:spcPts val="0"/>
                        </a:spcAft>
                      </a:pPr>
                      <a:r>
                        <a:rPr lang="en-US" sz="1200" b="1" kern="100">
                          <a:solidFill>
                            <a:srgbClr val="FFFFFF"/>
                          </a:solidFill>
                          <a:effectLst/>
                          <a:highlight>
                            <a:srgbClr val="0F9ED5"/>
                          </a:highlight>
                          <a:latin typeface="Arial" panose="020B0604020202020204" pitchFamily="34" charset="0"/>
                          <a:ea typeface="Aptos" panose="020B0004020202020204" pitchFamily="34" charset="0"/>
                          <a:cs typeface="Arial" panose="020B0604020202020204" pitchFamily="34" charset="0"/>
                        </a:rPr>
                        <a:t>Devic</a:t>
                      </a:r>
                      <a:endParaRPr lang="en-US" sz="1100" kern="100">
                        <a:effectLst/>
                        <a:highlight>
                          <a:srgbClr val="0F9ED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0F9ED5"/>
                      </a:solidFill>
                      <a:prstDash val="solid"/>
                      <a:round/>
                      <a:headEnd type="none" w="med" len="med"/>
                      <a:tailEnd type="none" w="med" len="med"/>
                    </a:lnL>
                    <a:lnR>
                      <a:noFill/>
                    </a:lnR>
                    <a:lnT w="12700" cap="flat" cmpd="sng" algn="ctr">
                      <a:solidFill>
                        <a:srgbClr val="0F9ED5"/>
                      </a:solidFill>
                      <a:prstDash val="solid"/>
                      <a:round/>
                      <a:headEnd type="none" w="med" len="med"/>
                      <a:tailEnd type="none" w="med" len="med"/>
                    </a:lnT>
                    <a:lnB w="12700" cap="flat" cmpd="sng" algn="ctr">
                      <a:solidFill>
                        <a:srgbClr val="0F9ED5"/>
                      </a:solidFill>
                      <a:prstDash val="solid"/>
                      <a:round/>
                      <a:headEnd type="none" w="med" len="med"/>
                      <a:tailEnd type="none" w="med" len="med"/>
                    </a:lnB>
                    <a:solidFill>
                      <a:srgbClr val="0F9ED5"/>
                    </a:solidFill>
                  </a:tcPr>
                </a:tc>
                <a:tc>
                  <a:txBody>
                    <a:bodyPr/>
                    <a:lstStyle/>
                    <a:p>
                      <a:pPr marL="0" marR="0">
                        <a:lnSpc>
                          <a:spcPct val="115000"/>
                        </a:lnSpc>
                        <a:spcBef>
                          <a:spcPts val="0"/>
                        </a:spcBef>
                        <a:spcAft>
                          <a:spcPts val="0"/>
                        </a:spcAft>
                      </a:pPr>
                      <a:r>
                        <a:rPr lang="en-US" sz="1200" b="1" kern="100" dirty="0">
                          <a:solidFill>
                            <a:srgbClr val="FFFFFF"/>
                          </a:solidFill>
                          <a:effectLst/>
                          <a:highlight>
                            <a:srgbClr val="0F9ED5"/>
                          </a:highlight>
                          <a:latin typeface="Arial" panose="020B0604020202020204" pitchFamily="34" charset="0"/>
                          <a:ea typeface="Aptos" panose="020B0004020202020204" pitchFamily="34" charset="0"/>
                          <a:cs typeface="Arial" panose="020B0604020202020204" pitchFamily="34" charset="0"/>
                        </a:rPr>
                        <a:t>Quantity</a:t>
                      </a:r>
                      <a:endParaRPr lang="en-US" sz="1100" kern="100" dirty="0">
                        <a:effectLst/>
                        <a:highlight>
                          <a:srgbClr val="0F9ED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lnL>
                      <a:noFill/>
                    </a:lnL>
                    <a:lnR>
                      <a:noFill/>
                    </a:lnR>
                    <a:lnT w="12700" cap="flat" cmpd="sng" algn="ctr">
                      <a:solidFill>
                        <a:srgbClr val="0F9ED5"/>
                      </a:solidFill>
                      <a:prstDash val="solid"/>
                      <a:round/>
                      <a:headEnd type="none" w="med" len="med"/>
                      <a:tailEnd type="none" w="med" len="med"/>
                    </a:lnT>
                    <a:lnB w="12700" cap="flat" cmpd="sng" algn="ctr">
                      <a:solidFill>
                        <a:srgbClr val="0F9ED5"/>
                      </a:solidFill>
                      <a:prstDash val="solid"/>
                      <a:round/>
                      <a:headEnd type="none" w="med" len="med"/>
                      <a:tailEnd type="none" w="med" len="med"/>
                    </a:lnB>
                    <a:solidFill>
                      <a:srgbClr val="0F9ED5"/>
                    </a:solidFill>
                  </a:tcPr>
                </a:tc>
                <a:tc>
                  <a:txBody>
                    <a:bodyPr/>
                    <a:lstStyle/>
                    <a:p>
                      <a:pPr marL="0" marR="0">
                        <a:lnSpc>
                          <a:spcPct val="115000"/>
                        </a:lnSpc>
                        <a:spcBef>
                          <a:spcPts val="0"/>
                        </a:spcBef>
                        <a:spcAft>
                          <a:spcPts val="0"/>
                        </a:spcAft>
                      </a:pPr>
                      <a:r>
                        <a:rPr lang="en-US" sz="1200" b="1" kern="100" dirty="0">
                          <a:solidFill>
                            <a:srgbClr val="FFFFFF"/>
                          </a:solidFill>
                          <a:effectLst/>
                          <a:highlight>
                            <a:srgbClr val="0F9ED5"/>
                          </a:highlight>
                          <a:latin typeface="Arial" panose="020B0604020202020204" pitchFamily="34" charset="0"/>
                          <a:ea typeface="Aptos" panose="020B0004020202020204" pitchFamily="34" charset="0"/>
                          <a:cs typeface="Arial" panose="020B0604020202020204" pitchFamily="34" charset="0"/>
                        </a:rPr>
                        <a:t>Vendor</a:t>
                      </a:r>
                      <a:endParaRPr lang="en-US" sz="1100" kern="100" dirty="0">
                        <a:effectLst/>
                        <a:highlight>
                          <a:srgbClr val="0F9ED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lnL>
                      <a:noFill/>
                    </a:lnL>
                    <a:lnR w="12700" cap="flat" cmpd="sng" algn="ctr">
                      <a:solidFill>
                        <a:srgbClr val="0F9ED5"/>
                      </a:solidFill>
                      <a:prstDash val="solid"/>
                      <a:round/>
                      <a:headEnd type="none" w="med" len="med"/>
                      <a:tailEnd type="none" w="med" len="med"/>
                    </a:lnR>
                    <a:lnT w="12700" cap="flat" cmpd="sng" algn="ctr">
                      <a:solidFill>
                        <a:srgbClr val="0F9ED5"/>
                      </a:solidFill>
                      <a:prstDash val="solid"/>
                      <a:round/>
                      <a:headEnd type="none" w="med" len="med"/>
                      <a:tailEnd type="none" w="med" len="med"/>
                    </a:lnT>
                    <a:lnB w="12700" cap="flat" cmpd="sng" algn="ctr">
                      <a:solidFill>
                        <a:srgbClr val="0F9ED5"/>
                      </a:solidFill>
                      <a:prstDash val="solid"/>
                      <a:round/>
                      <a:headEnd type="none" w="med" len="med"/>
                      <a:tailEnd type="none" w="med" len="med"/>
                    </a:lnB>
                    <a:solidFill>
                      <a:srgbClr val="0F9ED5"/>
                    </a:solidFill>
                  </a:tcPr>
                </a:tc>
                <a:extLst>
                  <a:ext uri="{0D108BD9-81ED-4DB2-BD59-A6C34878D82A}">
                    <a16:rowId xmlns:a16="http://schemas.microsoft.com/office/drawing/2014/main" val="3233673891"/>
                  </a:ext>
                </a:extLst>
              </a:tr>
              <a:tr h="0">
                <a:tc>
                  <a:txBody>
                    <a:bodyPr/>
                    <a:lstStyle/>
                    <a:p>
                      <a:pPr marL="0" marR="0">
                        <a:lnSpc>
                          <a:spcPct val="115000"/>
                        </a:lnSpc>
                        <a:spcBef>
                          <a:spcPts val="0"/>
                        </a:spcBef>
                        <a:spcAft>
                          <a:spcPts val="0"/>
                        </a:spcAft>
                      </a:pPr>
                      <a:r>
                        <a:rPr lang="en-US" sz="1200" b="1" kern="100" dirty="0">
                          <a:solidFill>
                            <a:srgbClr val="000000"/>
                          </a:solidFill>
                          <a:effectLst/>
                          <a:highlight>
                            <a:srgbClr val="CAEDFB"/>
                          </a:highlight>
                          <a:latin typeface="Arial" panose="020B0604020202020204" pitchFamily="34" charset="0"/>
                          <a:ea typeface="Aptos" panose="020B0004020202020204" pitchFamily="34" charset="0"/>
                          <a:cs typeface="Arial" panose="020B0604020202020204" pitchFamily="34" charset="0"/>
                        </a:rPr>
                        <a:t>Routers</a:t>
                      </a:r>
                      <a:endParaRPr lang="en-US" sz="1100" kern="100" dirty="0">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0F9ED5"/>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tc>
                  <a:txBody>
                    <a:bodyPr/>
                    <a:lstStyle/>
                    <a:p>
                      <a:pPr marL="0" marR="0">
                        <a:lnSpc>
                          <a:spcPct val="115000"/>
                        </a:lnSpc>
                        <a:spcBef>
                          <a:spcPts val="0"/>
                        </a:spcBef>
                        <a:spcAft>
                          <a:spcPts val="0"/>
                        </a:spcAft>
                      </a:pPr>
                      <a:r>
                        <a:rPr lang="en-US" sz="1200" kern="100" dirty="0">
                          <a:solidFill>
                            <a:srgbClr val="000000"/>
                          </a:solidFill>
                          <a:effectLst/>
                          <a:highlight>
                            <a:srgbClr val="CAEDFB"/>
                          </a:highlight>
                          <a:latin typeface="Arial" panose="020B0604020202020204" pitchFamily="34" charset="0"/>
                          <a:ea typeface="Aptos" panose="020B0004020202020204" pitchFamily="34" charset="0"/>
                          <a:cs typeface="Arial" panose="020B0604020202020204" pitchFamily="34" charset="0"/>
                        </a:rPr>
                        <a:t>2</a:t>
                      </a:r>
                      <a:endParaRPr lang="en-US" sz="1100" kern="100" dirty="0">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0F9ED5"/>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tc>
                  <a:txBody>
                    <a:bodyPr/>
                    <a:lstStyle/>
                    <a:p>
                      <a:pPr marL="0" marR="0">
                        <a:lnSpc>
                          <a:spcPct val="115000"/>
                        </a:lnSpc>
                        <a:spcBef>
                          <a:spcPts val="0"/>
                        </a:spcBef>
                        <a:spcAft>
                          <a:spcPts val="0"/>
                        </a:spcAft>
                      </a:pPr>
                      <a:r>
                        <a:rPr lang="en-US" sz="1200" kern="100">
                          <a:solidFill>
                            <a:srgbClr val="000000"/>
                          </a:solidFill>
                          <a:effectLst/>
                          <a:highlight>
                            <a:srgbClr val="CAEDFB"/>
                          </a:highlight>
                          <a:latin typeface="Arial" panose="020B0604020202020204" pitchFamily="34" charset="0"/>
                          <a:ea typeface="Aptos" panose="020B0004020202020204" pitchFamily="34" charset="0"/>
                          <a:cs typeface="Arial" panose="020B0604020202020204" pitchFamily="34" charset="0"/>
                        </a:rPr>
                        <a:t>Cisco</a:t>
                      </a:r>
                      <a:endParaRPr lang="en-US" sz="1100" kern="100">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0F9ED5"/>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extLst>
                  <a:ext uri="{0D108BD9-81ED-4DB2-BD59-A6C34878D82A}">
                    <a16:rowId xmlns:a16="http://schemas.microsoft.com/office/drawing/2014/main" val="4240410433"/>
                  </a:ext>
                </a:extLst>
              </a:tr>
              <a:tr h="0">
                <a:tc>
                  <a:txBody>
                    <a:bodyPr/>
                    <a:lstStyle/>
                    <a:p>
                      <a:pPr marL="0" marR="0">
                        <a:lnSpc>
                          <a:spcPct val="115000"/>
                        </a:lnSpc>
                        <a:spcBef>
                          <a:spcPts val="0"/>
                        </a:spcBef>
                        <a:spcAft>
                          <a:spcPts val="0"/>
                        </a:spcAft>
                      </a:pPr>
                      <a:r>
                        <a:rPr lang="en-US" sz="1200" b="1" kern="100">
                          <a:effectLst/>
                          <a:latin typeface="Arial" panose="020B0604020202020204" pitchFamily="34" charset="0"/>
                          <a:ea typeface="Aptos" panose="020B0004020202020204" pitchFamily="34" charset="0"/>
                          <a:cs typeface="Arial" panose="020B0604020202020204" pitchFamily="34" charset="0"/>
                        </a:rPr>
                        <a:t>Switches</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200" kern="100">
                          <a:effectLst/>
                          <a:latin typeface="Arial" panose="020B0604020202020204" pitchFamily="34" charset="0"/>
                          <a:ea typeface="Aptos" panose="020B0004020202020204" pitchFamily="34" charset="0"/>
                          <a:cs typeface="Arial" panose="020B0604020202020204" pitchFamily="34" charset="0"/>
                        </a:rPr>
                        <a:t>7</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200" kern="100">
                          <a:effectLst/>
                          <a:latin typeface="Arial" panose="020B0604020202020204" pitchFamily="34" charset="0"/>
                          <a:ea typeface="Aptos" panose="020B0004020202020204" pitchFamily="34" charset="0"/>
                          <a:cs typeface="Arial" panose="020B0604020202020204" pitchFamily="34" charset="0"/>
                        </a:rPr>
                        <a:t>Cisco</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noFill/>
                  </a:tcPr>
                </a:tc>
                <a:extLst>
                  <a:ext uri="{0D108BD9-81ED-4DB2-BD59-A6C34878D82A}">
                    <a16:rowId xmlns:a16="http://schemas.microsoft.com/office/drawing/2014/main" val="2380850970"/>
                  </a:ext>
                </a:extLst>
              </a:tr>
              <a:tr h="0">
                <a:tc>
                  <a:txBody>
                    <a:bodyPr/>
                    <a:lstStyle/>
                    <a:p>
                      <a:pPr marL="0" marR="0">
                        <a:lnSpc>
                          <a:spcPct val="115000"/>
                        </a:lnSpc>
                        <a:spcBef>
                          <a:spcPts val="0"/>
                        </a:spcBef>
                        <a:spcAft>
                          <a:spcPts val="0"/>
                        </a:spcAft>
                      </a:pPr>
                      <a:r>
                        <a:rPr lang="en-US" sz="1200" b="1" kern="100">
                          <a:solidFill>
                            <a:srgbClr val="000000"/>
                          </a:solidFill>
                          <a:effectLst/>
                          <a:highlight>
                            <a:srgbClr val="CAEDFB"/>
                          </a:highlight>
                          <a:latin typeface="Arial" panose="020B0604020202020204" pitchFamily="34" charset="0"/>
                          <a:ea typeface="Aptos" panose="020B0004020202020204" pitchFamily="34" charset="0"/>
                          <a:cs typeface="Arial" panose="020B0604020202020204" pitchFamily="34" charset="0"/>
                        </a:rPr>
                        <a:t>Servers</a:t>
                      </a:r>
                      <a:endParaRPr lang="en-US" sz="1100" kern="100">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tc>
                  <a:txBody>
                    <a:bodyPr/>
                    <a:lstStyle/>
                    <a:p>
                      <a:pPr marL="0" marR="0">
                        <a:lnSpc>
                          <a:spcPct val="115000"/>
                        </a:lnSpc>
                        <a:spcBef>
                          <a:spcPts val="0"/>
                        </a:spcBef>
                        <a:spcAft>
                          <a:spcPts val="0"/>
                        </a:spcAft>
                      </a:pPr>
                      <a:r>
                        <a:rPr lang="en-US" sz="1200" kern="100">
                          <a:solidFill>
                            <a:srgbClr val="000000"/>
                          </a:solidFill>
                          <a:effectLst/>
                          <a:highlight>
                            <a:srgbClr val="CAEDFB"/>
                          </a:highlight>
                          <a:latin typeface="Arial" panose="020B0604020202020204" pitchFamily="34" charset="0"/>
                          <a:ea typeface="Aptos" panose="020B0004020202020204" pitchFamily="34" charset="0"/>
                          <a:cs typeface="Arial" panose="020B0604020202020204" pitchFamily="34" charset="0"/>
                        </a:rPr>
                        <a:t>2</a:t>
                      </a:r>
                      <a:endParaRPr lang="en-US" sz="1100" kern="100">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tc>
                  <a:txBody>
                    <a:bodyPr/>
                    <a:lstStyle/>
                    <a:p>
                      <a:pPr marL="0" marR="0">
                        <a:lnSpc>
                          <a:spcPct val="115000"/>
                        </a:lnSpc>
                        <a:spcBef>
                          <a:spcPts val="0"/>
                        </a:spcBef>
                        <a:spcAft>
                          <a:spcPts val="0"/>
                        </a:spcAft>
                      </a:pPr>
                      <a:r>
                        <a:rPr lang="en-US" sz="1200" kern="100">
                          <a:solidFill>
                            <a:srgbClr val="000000"/>
                          </a:solidFill>
                          <a:effectLst/>
                          <a:highlight>
                            <a:srgbClr val="CAEDFB"/>
                          </a:highlight>
                          <a:latin typeface="Arial" panose="020B0604020202020204" pitchFamily="34" charset="0"/>
                          <a:ea typeface="Aptos" panose="020B0004020202020204" pitchFamily="34" charset="0"/>
                          <a:cs typeface="Arial" panose="020B0604020202020204" pitchFamily="34" charset="0"/>
                        </a:rPr>
                        <a:t>Cisco</a:t>
                      </a:r>
                      <a:endParaRPr lang="en-US" sz="1100" kern="100">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extLst>
                  <a:ext uri="{0D108BD9-81ED-4DB2-BD59-A6C34878D82A}">
                    <a16:rowId xmlns:a16="http://schemas.microsoft.com/office/drawing/2014/main" val="4084225351"/>
                  </a:ext>
                </a:extLst>
              </a:tr>
              <a:tr h="0">
                <a:tc>
                  <a:txBody>
                    <a:bodyPr/>
                    <a:lstStyle/>
                    <a:p>
                      <a:pPr marL="0" marR="0">
                        <a:lnSpc>
                          <a:spcPct val="115000"/>
                        </a:lnSpc>
                        <a:spcBef>
                          <a:spcPts val="0"/>
                        </a:spcBef>
                        <a:spcAft>
                          <a:spcPts val="0"/>
                        </a:spcAft>
                      </a:pPr>
                      <a:r>
                        <a:rPr lang="en-US" sz="1200" b="1" kern="100">
                          <a:effectLst/>
                          <a:latin typeface="Arial" panose="020B0604020202020204" pitchFamily="34" charset="0"/>
                          <a:ea typeface="Aptos" panose="020B0004020202020204" pitchFamily="34" charset="0"/>
                          <a:cs typeface="Arial" panose="020B0604020202020204" pitchFamily="34" charset="0"/>
                        </a:rPr>
                        <a:t>PC’s</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200" kern="100">
                          <a:effectLst/>
                          <a:latin typeface="Arial" panose="020B0604020202020204" pitchFamily="34" charset="0"/>
                          <a:ea typeface="Aptos" panose="020B0004020202020204" pitchFamily="34" charset="0"/>
                          <a:cs typeface="Arial" panose="020B0604020202020204" pitchFamily="34" charset="0"/>
                        </a:rPr>
                        <a:t>13</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200" kern="100">
                          <a:effectLst/>
                          <a:latin typeface="Arial" panose="020B0604020202020204" pitchFamily="34" charset="0"/>
                          <a:ea typeface="Aptos" panose="020B0004020202020204" pitchFamily="34" charset="0"/>
                          <a:cs typeface="Arial" panose="020B0604020202020204" pitchFamily="34" charset="0"/>
                        </a:rPr>
                        <a:t>Cisco</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noFill/>
                  </a:tcPr>
                </a:tc>
                <a:extLst>
                  <a:ext uri="{0D108BD9-81ED-4DB2-BD59-A6C34878D82A}">
                    <a16:rowId xmlns:a16="http://schemas.microsoft.com/office/drawing/2014/main" val="503687600"/>
                  </a:ext>
                </a:extLst>
              </a:tr>
              <a:tr h="0">
                <a:tc>
                  <a:txBody>
                    <a:bodyPr/>
                    <a:lstStyle/>
                    <a:p>
                      <a:pPr marL="0" marR="0">
                        <a:lnSpc>
                          <a:spcPct val="115000"/>
                        </a:lnSpc>
                        <a:spcBef>
                          <a:spcPts val="0"/>
                        </a:spcBef>
                        <a:spcAft>
                          <a:spcPts val="0"/>
                        </a:spcAft>
                      </a:pPr>
                      <a:r>
                        <a:rPr lang="en-US" sz="1200" b="1" kern="100">
                          <a:solidFill>
                            <a:srgbClr val="000000"/>
                          </a:solidFill>
                          <a:effectLst/>
                          <a:highlight>
                            <a:srgbClr val="CAEDFB"/>
                          </a:highlight>
                          <a:latin typeface="Arial" panose="020B0604020202020204" pitchFamily="34" charset="0"/>
                          <a:ea typeface="Aptos" panose="020B0004020202020204" pitchFamily="34" charset="0"/>
                          <a:cs typeface="Arial" panose="020B0604020202020204" pitchFamily="34" charset="0"/>
                        </a:rPr>
                        <a:t>AP</a:t>
                      </a:r>
                      <a:endParaRPr lang="en-US" sz="1100" kern="100">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tc>
                  <a:txBody>
                    <a:bodyPr/>
                    <a:lstStyle/>
                    <a:p>
                      <a:pPr marL="0" marR="0">
                        <a:lnSpc>
                          <a:spcPct val="115000"/>
                        </a:lnSpc>
                        <a:spcBef>
                          <a:spcPts val="0"/>
                        </a:spcBef>
                        <a:spcAft>
                          <a:spcPts val="0"/>
                        </a:spcAft>
                      </a:pPr>
                      <a:r>
                        <a:rPr lang="en-US" sz="1200" kern="100" dirty="0">
                          <a:solidFill>
                            <a:srgbClr val="000000"/>
                          </a:solidFill>
                          <a:effectLst/>
                          <a:highlight>
                            <a:srgbClr val="CAEDFB"/>
                          </a:highlight>
                          <a:latin typeface="Arial" panose="020B0604020202020204" pitchFamily="34" charset="0"/>
                          <a:ea typeface="Aptos" panose="020B0004020202020204" pitchFamily="34" charset="0"/>
                          <a:cs typeface="Arial" panose="020B0604020202020204" pitchFamily="34" charset="0"/>
                        </a:rPr>
                        <a:t>6</a:t>
                      </a:r>
                      <a:endParaRPr lang="en-US" sz="1100" kern="100" dirty="0">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tc>
                  <a:txBody>
                    <a:bodyPr/>
                    <a:lstStyle/>
                    <a:p>
                      <a:pPr marL="0" marR="0">
                        <a:lnSpc>
                          <a:spcPct val="115000"/>
                        </a:lnSpc>
                        <a:spcBef>
                          <a:spcPts val="0"/>
                        </a:spcBef>
                        <a:spcAft>
                          <a:spcPts val="0"/>
                        </a:spcAft>
                      </a:pPr>
                      <a:r>
                        <a:rPr lang="en-US" sz="1200" kern="100">
                          <a:solidFill>
                            <a:srgbClr val="000000"/>
                          </a:solidFill>
                          <a:effectLst/>
                          <a:highlight>
                            <a:srgbClr val="CAEDFB"/>
                          </a:highlight>
                          <a:latin typeface="Arial" panose="020B0604020202020204" pitchFamily="34" charset="0"/>
                          <a:ea typeface="Aptos" panose="020B0004020202020204" pitchFamily="34" charset="0"/>
                          <a:cs typeface="Arial" panose="020B0604020202020204" pitchFamily="34" charset="0"/>
                        </a:rPr>
                        <a:t>Cisco</a:t>
                      </a:r>
                      <a:endParaRPr lang="en-US" sz="1100" kern="100">
                        <a:effectLst/>
                        <a:highlight>
                          <a:srgbClr val="CAEDFB"/>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solidFill>
                      <a:srgbClr val="CAEDFB"/>
                    </a:solidFill>
                  </a:tcPr>
                </a:tc>
                <a:extLst>
                  <a:ext uri="{0D108BD9-81ED-4DB2-BD59-A6C34878D82A}">
                    <a16:rowId xmlns:a16="http://schemas.microsoft.com/office/drawing/2014/main" val="594438803"/>
                  </a:ext>
                </a:extLst>
              </a:tr>
              <a:tr h="0">
                <a:tc>
                  <a:txBody>
                    <a:bodyPr/>
                    <a:lstStyle/>
                    <a:p>
                      <a:pPr marL="0" marR="0">
                        <a:lnSpc>
                          <a:spcPct val="115000"/>
                        </a:lnSpc>
                        <a:spcBef>
                          <a:spcPts val="0"/>
                        </a:spcBef>
                        <a:spcAft>
                          <a:spcPts val="0"/>
                        </a:spcAft>
                      </a:pPr>
                      <a:r>
                        <a:rPr lang="en-US" sz="1200" b="1" kern="100">
                          <a:effectLst/>
                          <a:latin typeface="Arial" panose="020B0604020202020204" pitchFamily="34" charset="0"/>
                          <a:ea typeface="Aptos" panose="020B0004020202020204" pitchFamily="34" charset="0"/>
                          <a:cs typeface="Arial" panose="020B0604020202020204" pitchFamily="34" charset="0"/>
                        </a:rPr>
                        <a:t>Cables</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200" kern="100">
                          <a:effectLst/>
                          <a:latin typeface="Arial" panose="020B0604020202020204" pitchFamily="34" charset="0"/>
                          <a:ea typeface="Aptos" panose="020B0004020202020204" pitchFamily="34" charset="0"/>
                          <a:cs typeface="Arial" panose="020B0604020202020204" pitchFamily="34" charset="0"/>
                        </a:rPr>
                        <a:t>2 types (Straight-Through &amp; Cross-Over)</a:t>
                      </a:r>
                      <a:endParaRPr lang="en-US"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200" kern="100" dirty="0">
                          <a:effectLst/>
                          <a:latin typeface="Arial" panose="020B0604020202020204" pitchFamily="34" charset="0"/>
                          <a:ea typeface="Aptos" panose="020B0004020202020204" pitchFamily="34" charset="0"/>
                          <a:cs typeface="Arial" panose="020B0604020202020204" pitchFamily="34" charset="0"/>
                        </a:rPr>
                        <a:t> </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lnL w="12700" cap="flat" cmpd="sng" algn="ctr">
                      <a:solidFill>
                        <a:srgbClr val="60CAF3"/>
                      </a:solidFill>
                      <a:prstDash val="solid"/>
                      <a:round/>
                      <a:headEnd type="none" w="med" len="med"/>
                      <a:tailEnd type="none" w="med" len="med"/>
                    </a:lnL>
                    <a:lnR w="12700" cap="flat" cmpd="sng" algn="ctr">
                      <a:solidFill>
                        <a:srgbClr val="60CAF3"/>
                      </a:solidFill>
                      <a:prstDash val="solid"/>
                      <a:round/>
                      <a:headEnd type="none" w="med" len="med"/>
                      <a:tailEnd type="none" w="med" len="med"/>
                    </a:lnR>
                    <a:lnT w="12700" cap="flat" cmpd="sng" algn="ctr">
                      <a:solidFill>
                        <a:srgbClr val="60CAF3"/>
                      </a:solidFill>
                      <a:prstDash val="solid"/>
                      <a:round/>
                      <a:headEnd type="none" w="med" len="med"/>
                      <a:tailEnd type="none" w="med" len="med"/>
                    </a:lnT>
                    <a:lnB w="12700" cap="flat" cmpd="sng" algn="ctr">
                      <a:solidFill>
                        <a:srgbClr val="60CAF3"/>
                      </a:solidFill>
                      <a:prstDash val="solid"/>
                      <a:round/>
                      <a:headEnd type="none" w="med" len="med"/>
                      <a:tailEnd type="none" w="med" len="med"/>
                    </a:lnB>
                    <a:noFill/>
                  </a:tcPr>
                </a:tc>
                <a:extLst>
                  <a:ext uri="{0D108BD9-81ED-4DB2-BD59-A6C34878D82A}">
                    <a16:rowId xmlns:a16="http://schemas.microsoft.com/office/drawing/2014/main" val="79413101"/>
                  </a:ext>
                </a:extLst>
              </a:tr>
            </a:tbl>
          </a:graphicData>
        </a:graphic>
      </p:graphicFrame>
    </p:spTree>
    <p:extLst>
      <p:ext uri="{BB962C8B-B14F-4D97-AF65-F5344CB8AC3E}">
        <p14:creationId xmlns:p14="http://schemas.microsoft.com/office/powerpoint/2010/main" val="81585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E0DF84B-FA49-9E44-8420-2D9AB53AEC44}"/>
              </a:ext>
            </a:extLst>
          </p:cNvPr>
          <p:cNvPicPr>
            <a:picLocks noChangeAspect="1"/>
          </p:cNvPicPr>
          <p:nvPr/>
        </p:nvPicPr>
        <p:blipFill rotWithShape="1">
          <a:blip r:embed="rId2"/>
          <a:srcRect l="7845" t="9091" r="23209" b="-1"/>
          <a:stretch/>
        </p:blipFill>
        <p:spPr>
          <a:xfrm>
            <a:off x="3523488" y="10"/>
            <a:ext cx="8668512" cy="6857990"/>
          </a:xfrm>
          <a:prstGeom prst="rect">
            <a:avLst/>
          </a:prstGeom>
        </p:spPr>
      </p:pic>
      <p:sp>
        <p:nvSpPr>
          <p:cNvPr id="23" name="Rectangle 2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B16F8B0B-B8BA-E418-023E-2A766BF16E1A}"/>
              </a:ext>
            </a:extLst>
          </p:cNvPr>
          <p:cNvSpPr/>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dirty="0">
                <a:ln w="22225">
                  <a:solidFill>
                    <a:schemeClr val="accent2"/>
                  </a:solidFill>
                  <a:prstDash val="solid"/>
                </a:ln>
                <a:latin typeface="+mj-lt"/>
                <a:ea typeface="+mj-ea"/>
                <a:cs typeface="+mj-cs"/>
              </a:rPr>
              <a:t>Trade-Offs</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00FD1317-5D8E-6465-6BC4-D95E52A2EBC7}"/>
              </a:ext>
            </a:extLst>
          </p:cNvPr>
          <p:cNvSpPr/>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a:effectLst/>
              </a:rPr>
              <a:t>While the implemented design successfully meets the project requirements, there are some trade-offs to consider. The use of VLANs and routing protocols adds complexity to the network configuration, requiring careful planning and management.</a:t>
            </a:r>
          </a:p>
          <a:p>
            <a:pPr indent="-228600">
              <a:lnSpc>
                <a:spcPct val="90000"/>
              </a:lnSpc>
              <a:spcAft>
                <a:spcPts val="600"/>
              </a:spcAft>
              <a:buFont typeface="Arial" panose="020B0604020202020204" pitchFamily="34" charset="0"/>
              <a:buChar char="•"/>
            </a:pPr>
            <a:endParaRPr lang="en-US" sz="1700" b="0" cap="none" spc="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1006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6162E0D-3237-95A0-14B8-1C968D273A7A}"/>
              </a:ext>
            </a:extLst>
          </p:cNvPr>
          <p:cNvSpPr>
            <a:spLocks noGrp="1"/>
          </p:cNvSpPr>
          <p:nvPr>
            <p:ph type="title"/>
          </p:nvPr>
        </p:nvSpPr>
        <p:spPr>
          <a:xfrm>
            <a:off x="838200" y="365125"/>
            <a:ext cx="5393361" cy="1325563"/>
          </a:xfrm>
        </p:spPr>
        <p:txBody>
          <a:bodyPr vert="horz" lIns="91440" tIns="45720" rIns="91440" bIns="45720" rtlCol="0" anchor="ctr">
            <a:normAutofit/>
          </a:bodyPr>
          <a:lstStyle/>
          <a:p>
            <a:pPr defTabSz="914400"/>
            <a:r>
              <a:rPr lang="en-US" sz="2800" b="1" cap="none" spc="50">
                <a:ln w="0">
                  <a:solidFill>
                    <a:schemeClr val="accent2"/>
                  </a:solidFill>
                </a:ln>
                <a:effectLst>
                  <a:glow rad="63500">
                    <a:schemeClr val="accent2">
                      <a:satMod val="175000"/>
                      <a:alpha val="40000"/>
                    </a:schemeClr>
                  </a:glow>
                  <a:innerShdw blurRad="63500" dist="50800" dir="13500000">
                    <a:srgbClr val="000000">
                      <a:alpha val="50000"/>
                    </a:srgbClr>
                  </a:innerShdw>
                </a:effectLst>
                <a:latin typeface="+mj-lt"/>
              </a:rPr>
              <a:t>Network Future</a:t>
            </a:r>
            <a:br>
              <a:rPr lang="en-US" sz="2800" b="1" cap="none" spc="50">
                <a:ln w="0">
                  <a:solidFill>
                    <a:schemeClr val="accent2"/>
                  </a:solidFill>
                </a:ln>
                <a:effectLst>
                  <a:glow rad="63500">
                    <a:schemeClr val="accent2">
                      <a:satMod val="175000"/>
                      <a:alpha val="40000"/>
                    </a:schemeClr>
                  </a:glow>
                  <a:innerShdw blurRad="63500" dist="50800" dir="13500000">
                    <a:srgbClr val="000000">
                      <a:alpha val="50000"/>
                    </a:srgbClr>
                  </a:innerShdw>
                </a:effectLst>
                <a:latin typeface="+mj-lt"/>
              </a:rPr>
            </a:br>
            <a:br>
              <a:rPr lang="en-US" sz="2800" b="1" cap="none" spc="50">
                <a:ln w="0">
                  <a:solidFill>
                    <a:schemeClr val="accent2"/>
                  </a:solidFill>
                </a:ln>
                <a:effectLst>
                  <a:glow rad="63500">
                    <a:schemeClr val="accent2">
                      <a:satMod val="175000"/>
                      <a:alpha val="40000"/>
                    </a:schemeClr>
                  </a:glow>
                  <a:innerShdw blurRad="63500" dist="50800" dir="13500000">
                    <a:srgbClr val="000000">
                      <a:alpha val="50000"/>
                    </a:srgbClr>
                  </a:innerShdw>
                </a:effectLst>
                <a:latin typeface="+mj-lt"/>
              </a:rPr>
            </a:br>
            <a:endParaRPr lang="en-US" sz="2800">
              <a:latin typeface="+mj-lt"/>
            </a:endParaRPr>
          </a:p>
        </p:txBody>
      </p:sp>
      <p:sp>
        <p:nvSpPr>
          <p:cNvPr id="23" name="Rectangle 22">
            <a:extLst>
              <a:ext uri="{FF2B5EF4-FFF2-40B4-BE49-F238E27FC236}">
                <a16:creationId xmlns:a16="http://schemas.microsoft.com/office/drawing/2014/main" id="{BA73E341-B064-F9C9-1C1A-5DA58A8A51B3}"/>
              </a:ext>
            </a:extLst>
          </p:cNvPr>
          <p:cNvSpPr/>
          <p:nvPr/>
        </p:nvSpPr>
        <p:spPr>
          <a:xfrm>
            <a:off x="838200" y="1825625"/>
            <a:ext cx="5393361" cy="4351338"/>
          </a:xfrm>
          <a:prstGeom prst="rect">
            <a:avLst/>
          </a:prstGeom>
        </p:spPr>
        <p:txBody>
          <a:bodyPr vert="horz" lIns="91440" tIns="45720" rIns="91440" bIns="45720" rtlCol="0">
            <a:normAutofit/>
          </a:bodyPr>
          <a:lstStyle/>
          <a:p>
            <a:pPr marL="0" marR="0" indent="-228600">
              <a:lnSpc>
                <a:spcPct val="90000"/>
              </a:lnSpc>
              <a:spcBef>
                <a:spcPts val="0"/>
              </a:spcBef>
              <a:spcAft>
                <a:spcPts val="800"/>
              </a:spcAft>
              <a:buFont typeface="Arial" panose="020B0604020202020204" pitchFamily="34" charset="0"/>
              <a:buChar char="•"/>
            </a:pPr>
            <a:r>
              <a:rPr lang="en-US">
                <a:ln w="0"/>
                <a:effectLst>
                  <a:glow rad="63500">
                    <a:schemeClr val="accent3">
                      <a:satMod val="175000"/>
                      <a:alpha val="40000"/>
                    </a:schemeClr>
                  </a:glow>
                  <a:outerShdw blurRad="38100" dist="19050" dir="2700000" algn="tl" rotWithShape="0">
                    <a:schemeClr val="dk1">
                      <a:alpha val="40000"/>
                    </a:schemeClr>
                  </a:outerShdw>
                </a:effectLst>
              </a:rPr>
              <a:t>Looking forward to the fact that we can keep improving the network. We might upgrade the hardware to handle more traffic, add extra security measures like IPS, and try out new tech like SDN to make things easier to manage. With some upkeep and staying on top of new tech, the network will keep supporting the school's needs and growing along with it.</a:t>
            </a:r>
          </a:p>
        </p:txBody>
      </p:sp>
      <p:pic>
        <p:nvPicPr>
          <p:cNvPr id="11" name="Picture 10">
            <a:extLst>
              <a:ext uri="{FF2B5EF4-FFF2-40B4-BE49-F238E27FC236}">
                <a16:creationId xmlns:a16="http://schemas.microsoft.com/office/drawing/2014/main" id="{A7630207-575A-731D-708D-CF680F2C3F58}"/>
              </a:ext>
            </a:extLst>
          </p:cNvPr>
          <p:cNvPicPr>
            <a:picLocks noChangeAspect="1"/>
          </p:cNvPicPr>
          <p:nvPr/>
        </p:nvPicPr>
        <p:blipFill rotWithShape="1">
          <a:blip r:embed="rId2"/>
          <a:srcRect l="25000" r="24999"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 name="Slide Number Placeholder 2">
            <a:extLst>
              <a:ext uri="{FF2B5EF4-FFF2-40B4-BE49-F238E27FC236}">
                <a16:creationId xmlns:a16="http://schemas.microsoft.com/office/drawing/2014/main" id="{68C10DB7-C181-94DA-972D-6630387D9F33}"/>
              </a:ext>
            </a:extLst>
          </p:cNvPr>
          <p:cNvSpPr>
            <a:spLocks noGrp="1"/>
          </p:cNvSpPr>
          <p:nvPr>
            <p:ph type="sldNum" sz="quarter" idx="12"/>
          </p:nvPr>
        </p:nvSpPr>
        <p:spPr>
          <a:xfrm>
            <a:off x="8610600" y="6356349"/>
            <a:ext cx="2743200" cy="365125"/>
          </a:xfrm>
        </p:spPr>
        <p:txBody>
          <a:bodyPr vert="horz" lIns="91440" tIns="45720" rIns="91440" bIns="45720" rtlCol="0" anchor="ctr">
            <a:normAutofit/>
          </a:bodyPr>
          <a:lstStyle/>
          <a:p>
            <a:pPr>
              <a:spcAft>
                <a:spcPts val="600"/>
              </a:spcAft>
              <a:defRPr/>
            </a:pPr>
            <a:fld id="{B4E73946-9152-2148-B286-BEF1B04A8193}" type="slidenum">
              <a:rPr lang="en-US" sz="1200" smtClean="0">
                <a:solidFill>
                  <a:prstClr val="black">
                    <a:tint val="75000"/>
                  </a:prstClr>
                </a:solidFill>
                <a:latin typeface="Calibri" panose="020F0502020204030204"/>
              </a:rPr>
              <a:pPr>
                <a:spcAft>
                  <a:spcPts val="600"/>
                </a:spcAft>
                <a:defRPr/>
              </a:pPr>
              <a:t>7</a:t>
            </a:fld>
            <a:endParaRPr lang="en-US" sz="1200">
              <a:solidFill>
                <a:prstClr val="black">
                  <a:tint val="75000"/>
                </a:prstClr>
              </a:solidFill>
              <a:latin typeface="Calibri" panose="020F0502020204030204"/>
            </a:endParaRPr>
          </a:p>
        </p:txBody>
      </p:sp>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574651"/>
      </p:ext>
    </p:extLst>
  </p:cSld>
  <p:clrMapOvr>
    <a:masterClrMapping/>
  </p:clrMapOvr>
</p:sld>
</file>

<file path=ppt/theme/theme1.xml><?xml version="1.0" encoding="utf-8"?>
<a:theme xmlns:a="http://schemas.openxmlformats.org/drawingml/2006/main" name="Midn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B04C7161-C406-4715-AF02-03610434E376}">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56AF6B4-FB4F-4B9B-AEE3-5CF9B1A556E0}">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203</TotalTime>
  <Words>483</Words>
  <Application>Microsoft Office PowerPoint</Application>
  <PresentationFormat>Widescreen</PresentationFormat>
  <Paragraphs>73</Paragraphs>
  <Slides>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ADLaM Display</vt:lpstr>
      <vt:lpstr>Aptos</vt:lpstr>
      <vt:lpstr>Arial</vt:lpstr>
      <vt:lpstr>Calibri</vt:lpstr>
      <vt:lpstr>Calibri Light</vt:lpstr>
      <vt:lpstr>Wingdings</vt:lpstr>
      <vt:lpstr>Midnight</vt:lpstr>
      <vt:lpstr>Network Engineering &amp; Design Project</vt:lpstr>
      <vt:lpstr>PowerPoint Presentation</vt:lpstr>
      <vt:lpstr>PowerPoint Presentation</vt:lpstr>
      <vt:lpstr>PowerPoint Presentation</vt:lpstr>
      <vt:lpstr>Network Diagram </vt:lpstr>
      <vt:lpstr>PowerPoint Presentation</vt:lpstr>
      <vt:lpstr>Network Future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Engineering &amp; Design</dc:title>
  <dc:creator>Mahmood Alawi</dc:creator>
  <cp:lastModifiedBy>Mahmood Alawi</cp:lastModifiedBy>
  <cp:revision>7</cp:revision>
  <dcterms:created xsi:type="dcterms:W3CDTF">2024-05-14T19:27:06Z</dcterms:created>
  <dcterms:modified xsi:type="dcterms:W3CDTF">2024-05-14T23:21:03Z</dcterms:modified>
</cp:coreProperties>
</file>